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ink/ink1.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media/image19.svg" ContentType="image/svg+xml"/>
  <Override PartName="/ppt/media/image2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8" r:id="rId2"/>
    <p:sldId id="259" r:id="rId3"/>
    <p:sldId id="261" r:id="rId4"/>
    <p:sldId id="264" r:id="rId5"/>
    <p:sldId id="262" r:id="rId6"/>
    <p:sldId id="333" r:id="rId7"/>
    <p:sldId id="263" r:id="rId8"/>
    <p:sldId id="265" r:id="rId9"/>
    <p:sldId id="268" r:id="rId10"/>
    <p:sldId id="331" r:id="rId11"/>
    <p:sldId id="267" r:id="rId12"/>
    <p:sldId id="269" r:id="rId13"/>
    <p:sldId id="272" r:id="rId14"/>
    <p:sldId id="273" r:id="rId15"/>
    <p:sldId id="332" r:id="rId16"/>
    <p:sldId id="335" r:id="rId17"/>
    <p:sldId id="330" r:id="rId18"/>
    <p:sldId id="322" r:id="rId19"/>
    <p:sldId id="326" r:id="rId20"/>
    <p:sldId id="327" r:id="rId21"/>
    <p:sldId id="328" r:id="rId22"/>
    <p:sldId id="329" r:id="rId23"/>
    <p:sldId id="336" r:id="rId31"/>
    <p:sldId id="337" r:id="rId32"/>
    <p:sldId id="338" r:id="rId33"/>
    <p:sldId id="339" r:id="rId34"/>
    <p:sldId id="340" r:id="rId35"/>
    <p:sldId id="341" r:id="rId36"/>
    <p:sldId id="342" r:id="rId37"/>
    <p:sldId id="343" r:id="rId38"/>
    <p:sldId id="344" r:id="rId3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B7980FE-1D3A-0185-C6D3-034B625CDDB5}" name="Tim Anderson" initials="TA" userId="7dac528103f7fbd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3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CCC95-6D9A-4070-6329-8DE602869735}" v="2" dt="2026-10-01T18:56:56.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5/10/relationships/revisionInfo" Target="revisionInfo.xml"/><Relationship Id="rId30" Type="http://schemas.microsoft.com/office/2018/10/relationships/authors" Target="authors.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s>
</file>

<file path=ppt/diagrams/_rels/data1.xml.rels><?xml version='1.0' encoding='UTF-8' standalone='yes'?>
<Relationships xmlns="http://schemas.openxmlformats.org/package/2006/relationships"><Relationship Id="rId1" Type="http://schemas.openxmlformats.org/officeDocument/2006/relationships/hyperlink" Target="https://www.kingjamesbibleonline.org/Matthew-5-44/" TargetMode="External"/><Relationship Id="rId2" Type="http://schemas.openxmlformats.org/officeDocument/2006/relationships/image" Target="../media/image19.svg"/><Relationship Id="rId3"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9.svg"/><Relationship Id="rId2" Type="http://schemas.openxmlformats.org/officeDocument/2006/relationships/image" Target="../media/image20.svg"/><Relationship Id="rId3" Type="http://schemas.openxmlformats.org/officeDocument/2006/relationships/hyperlink" Target="https://www.kingjamesbibleonline.org/Matthew-5-44/"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AA33E7-EFCF-47C5-A378-9F219244491F}"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B4868125-A317-475F-B0B0-DC09B9EB49FE}">
      <dgm:prSet/>
      <dgm:spPr/>
      <dgm:t>
        <a:bodyPr/>
        <a:lstStyle/>
        <a:p>
          <a:pPr>
            <a:lnSpc>
              <a:spcPct val="100000"/>
            </a:lnSpc>
          </a:pPr>
          <a:r>
            <a:rPr lang="en-US"/>
            <a:t>Let’s look at another bad translations and how it should have been translated. </a:t>
          </a:r>
        </a:p>
      </dgm:t>
    </dgm:pt>
    <dgm:pt modelId="{F51A301D-8EB3-4772-9550-38842B356DE1}" type="parTrans" cxnId="{BB9D1DB8-F9E3-43C8-8760-9DBE306A9AC3}">
      <dgm:prSet/>
      <dgm:spPr/>
      <dgm:t>
        <a:bodyPr/>
        <a:lstStyle/>
        <a:p>
          <a:endParaRPr lang="en-US"/>
        </a:p>
      </dgm:t>
    </dgm:pt>
    <dgm:pt modelId="{F9435E68-DB66-44B1-9D83-01DA75ED0615}" type="sibTrans" cxnId="{BB9D1DB8-F9E3-43C8-8760-9DBE306A9AC3}">
      <dgm:prSet/>
      <dgm:spPr/>
      <dgm:t>
        <a:bodyPr/>
        <a:lstStyle/>
        <a:p>
          <a:endParaRPr lang="en-US"/>
        </a:p>
      </dgm:t>
    </dgm:pt>
    <dgm:pt modelId="{947CA747-0CAC-4A78-87CB-281F28974BD6}">
      <dgm:prSet/>
      <dgm:spPr/>
      <dgm:t>
        <a:bodyPr/>
        <a:lstStyle/>
        <a:p>
          <a:pPr>
            <a:lnSpc>
              <a:spcPct val="100000"/>
            </a:lnSpc>
          </a:pPr>
          <a:r>
            <a:rPr lang="en-US" b="1"/>
            <a:t>Matt 5:44</a:t>
          </a:r>
          <a:r>
            <a:rPr lang="en-US"/>
            <a:t> </a:t>
          </a:r>
          <a:r>
            <a:rPr lang="en-US" b="0" i="0">
              <a:hlinkClick xmlns:r="http://schemas.openxmlformats.org/officeDocument/2006/relationships" r:id="rId1"/>
            </a:rPr>
            <a:t>But I say unto you, Love your enemies, bless them that curse you, do good to them that hate you, and pray for them which despitefully use you, and persecute you;</a:t>
          </a:r>
          <a:endParaRPr lang="en-US"/>
        </a:p>
      </dgm:t>
    </dgm:pt>
    <dgm:pt modelId="{A8DAC44D-F330-419E-A71F-D9CCEB792DEA}" type="parTrans" cxnId="{601F70BB-56CE-415F-90E7-4C413D898F26}">
      <dgm:prSet/>
      <dgm:spPr/>
      <dgm:t>
        <a:bodyPr/>
        <a:lstStyle/>
        <a:p>
          <a:endParaRPr lang="en-US"/>
        </a:p>
      </dgm:t>
    </dgm:pt>
    <dgm:pt modelId="{6647E947-BBBC-462A-B3F8-14EBAFDDAB50}" type="sibTrans" cxnId="{601F70BB-56CE-415F-90E7-4C413D898F26}">
      <dgm:prSet/>
      <dgm:spPr/>
      <dgm:t>
        <a:bodyPr/>
        <a:lstStyle/>
        <a:p>
          <a:endParaRPr lang="en-US"/>
        </a:p>
      </dgm:t>
    </dgm:pt>
    <dgm:pt modelId="{19D2C0DA-C0C5-4C52-A377-720C6E6B10FC}" type="pres">
      <dgm:prSet presAssocID="{66AA33E7-EFCF-47C5-A378-9F219244491F}" presName="root" presStyleCnt="0">
        <dgm:presLayoutVars>
          <dgm:dir/>
          <dgm:resizeHandles val="exact"/>
        </dgm:presLayoutVars>
      </dgm:prSet>
      <dgm:spPr/>
    </dgm:pt>
    <dgm:pt modelId="{429F77DA-0D17-4B82-ACA9-001DF5B6BFA5}" type="pres">
      <dgm:prSet presAssocID="{B4868125-A317-475F-B0B0-DC09B9EB49FE}" presName="compNode" presStyleCnt="0"/>
      <dgm:spPr/>
    </dgm:pt>
    <dgm:pt modelId="{482C1314-CAFE-4A29-8132-2D479D458425}" type="pres">
      <dgm:prSet presAssocID="{B4868125-A317-475F-B0B0-DC09B9EB49FE}" presName="bgRect" presStyleLbl="bgShp" presStyleIdx="0" presStyleCnt="2"/>
      <dgm:spPr/>
    </dgm:pt>
    <dgm:pt modelId="{089C5FBC-464B-4FEF-99EF-EEEAF85B096B}" type="pres">
      <dgm:prSet presAssocID="{B4868125-A317-475F-B0B0-DC09B9EB49F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fused Person"/>
        </a:ext>
      </dgm:extLst>
    </dgm:pt>
    <dgm:pt modelId="{BC071A51-F818-48F8-B3E1-7505E0FF9FD1}" type="pres">
      <dgm:prSet presAssocID="{B4868125-A317-475F-B0B0-DC09B9EB49FE}" presName="spaceRect" presStyleCnt="0"/>
      <dgm:spPr/>
    </dgm:pt>
    <dgm:pt modelId="{5AB6F7E9-7B84-4543-81A1-8B6934351C77}" type="pres">
      <dgm:prSet presAssocID="{B4868125-A317-475F-B0B0-DC09B9EB49FE}" presName="parTx" presStyleLbl="revTx" presStyleIdx="0" presStyleCnt="2">
        <dgm:presLayoutVars>
          <dgm:chMax val="0"/>
          <dgm:chPref val="0"/>
        </dgm:presLayoutVars>
      </dgm:prSet>
      <dgm:spPr/>
    </dgm:pt>
    <dgm:pt modelId="{4C3C8E05-5A7B-4878-A0E0-01C27AE05B1D}" type="pres">
      <dgm:prSet presAssocID="{F9435E68-DB66-44B1-9D83-01DA75ED0615}" presName="sibTrans" presStyleCnt="0"/>
      <dgm:spPr/>
    </dgm:pt>
    <dgm:pt modelId="{B88124F3-239E-4F85-A7CD-CF2194817FC5}" type="pres">
      <dgm:prSet presAssocID="{947CA747-0CAC-4A78-87CB-281F28974BD6}" presName="compNode" presStyleCnt="0"/>
      <dgm:spPr/>
    </dgm:pt>
    <dgm:pt modelId="{FE781347-4190-4BDF-8BC1-81751737445E}" type="pres">
      <dgm:prSet presAssocID="{947CA747-0CAC-4A78-87CB-281F28974BD6}" presName="bgRect" presStyleLbl="bgShp" presStyleIdx="1" presStyleCnt="2"/>
      <dgm:spPr/>
    </dgm:pt>
    <dgm:pt modelId="{0B0BAEF3-FFC1-4588-981F-4185B81247FD}" type="pres">
      <dgm:prSet presAssocID="{947CA747-0CAC-4A78-87CB-281F28974BD6}"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rt Lock"/>
        </a:ext>
      </dgm:extLst>
    </dgm:pt>
    <dgm:pt modelId="{69D9E12C-E13B-4298-8D99-CF96938987BD}" type="pres">
      <dgm:prSet presAssocID="{947CA747-0CAC-4A78-87CB-281F28974BD6}" presName="spaceRect" presStyleCnt="0"/>
      <dgm:spPr/>
    </dgm:pt>
    <dgm:pt modelId="{E2FFD1A9-F63B-4FE3-BD6A-C019A1068230}" type="pres">
      <dgm:prSet presAssocID="{947CA747-0CAC-4A78-87CB-281F28974BD6}" presName="parTx" presStyleLbl="revTx" presStyleIdx="1" presStyleCnt="2">
        <dgm:presLayoutVars>
          <dgm:chMax val="0"/>
          <dgm:chPref val="0"/>
        </dgm:presLayoutVars>
      </dgm:prSet>
      <dgm:spPr/>
    </dgm:pt>
  </dgm:ptLst>
  <dgm:cxnLst>
    <dgm:cxn modelId="{B1CFC83F-243B-452B-A311-5FB19E8956E9}" type="presOf" srcId="{947CA747-0CAC-4A78-87CB-281F28974BD6}" destId="{E2FFD1A9-F63B-4FE3-BD6A-C019A1068230}" srcOrd="0" destOrd="0" presId="urn:microsoft.com/office/officeart/2018/2/layout/IconVerticalSolidList"/>
    <dgm:cxn modelId="{21919585-1A7B-429B-AD5F-976586536AE9}" type="presOf" srcId="{66AA33E7-EFCF-47C5-A378-9F219244491F}" destId="{19D2C0DA-C0C5-4C52-A377-720C6E6B10FC}" srcOrd="0" destOrd="0" presId="urn:microsoft.com/office/officeart/2018/2/layout/IconVerticalSolidList"/>
    <dgm:cxn modelId="{080E6B9C-FC04-4601-8CF2-BE126B6B2633}" type="presOf" srcId="{B4868125-A317-475F-B0B0-DC09B9EB49FE}" destId="{5AB6F7E9-7B84-4543-81A1-8B6934351C77}" srcOrd="0" destOrd="0" presId="urn:microsoft.com/office/officeart/2018/2/layout/IconVerticalSolidList"/>
    <dgm:cxn modelId="{BB9D1DB8-F9E3-43C8-8760-9DBE306A9AC3}" srcId="{66AA33E7-EFCF-47C5-A378-9F219244491F}" destId="{B4868125-A317-475F-B0B0-DC09B9EB49FE}" srcOrd="0" destOrd="0" parTransId="{F51A301D-8EB3-4772-9550-38842B356DE1}" sibTransId="{F9435E68-DB66-44B1-9D83-01DA75ED0615}"/>
    <dgm:cxn modelId="{601F70BB-56CE-415F-90E7-4C413D898F26}" srcId="{66AA33E7-EFCF-47C5-A378-9F219244491F}" destId="{947CA747-0CAC-4A78-87CB-281F28974BD6}" srcOrd="1" destOrd="0" parTransId="{A8DAC44D-F330-419E-A71F-D9CCEB792DEA}" sibTransId="{6647E947-BBBC-462A-B3F8-14EBAFDDAB50}"/>
    <dgm:cxn modelId="{8901D5F1-028B-4D03-8907-596EC0015109}" type="presParOf" srcId="{19D2C0DA-C0C5-4C52-A377-720C6E6B10FC}" destId="{429F77DA-0D17-4B82-ACA9-001DF5B6BFA5}" srcOrd="0" destOrd="0" presId="urn:microsoft.com/office/officeart/2018/2/layout/IconVerticalSolidList"/>
    <dgm:cxn modelId="{359DF510-B69B-4B5D-9D53-1FDC0F3F6910}" type="presParOf" srcId="{429F77DA-0D17-4B82-ACA9-001DF5B6BFA5}" destId="{482C1314-CAFE-4A29-8132-2D479D458425}" srcOrd="0" destOrd="0" presId="urn:microsoft.com/office/officeart/2018/2/layout/IconVerticalSolidList"/>
    <dgm:cxn modelId="{35F1D258-9063-463F-873E-7242F73DFEE2}" type="presParOf" srcId="{429F77DA-0D17-4B82-ACA9-001DF5B6BFA5}" destId="{089C5FBC-464B-4FEF-99EF-EEEAF85B096B}" srcOrd="1" destOrd="0" presId="urn:microsoft.com/office/officeart/2018/2/layout/IconVerticalSolidList"/>
    <dgm:cxn modelId="{79C3D845-D79C-4467-8617-D40BF1380C00}" type="presParOf" srcId="{429F77DA-0D17-4B82-ACA9-001DF5B6BFA5}" destId="{BC071A51-F818-48F8-B3E1-7505E0FF9FD1}" srcOrd="2" destOrd="0" presId="urn:microsoft.com/office/officeart/2018/2/layout/IconVerticalSolidList"/>
    <dgm:cxn modelId="{408CB444-3BBD-4DBC-A019-1DB611D8A825}" type="presParOf" srcId="{429F77DA-0D17-4B82-ACA9-001DF5B6BFA5}" destId="{5AB6F7E9-7B84-4543-81A1-8B6934351C77}" srcOrd="3" destOrd="0" presId="urn:microsoft.com/office/officeart/2018/2/layout/IconVerticalSolidList"/>
    <dgm:cxn modelId="{5682AA79-8567-4756-AE6F-317676010E4D}" type="presParOf" srcId="{19D2C0DA-C0C5-4C52-A377-720C6E6B10FC}" destId="{4C3C8E05-5A7B-4878-A0E0-01C27AE05B1D}" srcOrd="1" destOrd="0" presId="urn:microsoft.com/office/officeart/2018/2/layout/IconVerticalSolidList"/>
    <dgm:cxn modelId="{1721AD43-3389-4F1E-A2CE-699F74B9765E}" type="presParOf" srcId="{19D2C0DA-C0C5-4C52-A377-720C6E6B10FC}" destId="{B88124F3-239E-4F85-A7CD-CF2194817FC5}" srcOrd="2" destOrd="0" presId="urn:microsoft.com/office/officeart/2018/2/layout/IconVerticalSolidList"/>
    <dgm:cxn modelId="{FC9C18D5-6A8A-40C3-A163-D1B2BFE08DE0}" type="presParOf" srcId="{B88124F3-239E-4F85-A7CD-CF2194817FC5}" destId="{FE781347-4190-4BDF-8BC1-81751737445E}" srcOrd="0" destOrd="0" presId="urn:microsoft.com/office/officeart/2018/2/layout/IconVerticalSolidList"/>
    <dgm:cxn modelId="{F0AB1ED7-C8F9-4B83-B77F-4892492460F2}" type="presParOf" srcId="{B88124F3-239E-4F85-A7CD-CF2194817FC5}" destId="{0B0BAEF3-FFC1-4588-981F-4185B81247FD}" srcOrd="1" destOrd="0" presId="urn:microsoft.com/office/officeart/2018/2/layout/IconVerticalSolidList"/>
    <dgm:cxn modelId="{6F915168-6A8E-4D5D-BF85-E1058E8C2020}" type="presParOf" srcId="{B88124F3-239E-4F85-A7CD-CF2194817FC5}" destId="{69D9E12C-E13B-4298-8D99-CF96938987BD}" srcOrd="2" destOrd="0" presId="urn:microsoft.com/office/officeart/2018/2/layout/IconVerticalSolidList"/>
    <dgm:cxn modelId="{08CC5858-3BC2-4867-BAF9-621B3179D1BE}" type="presParOf" srcId="{B88124F3-239E-4F85-A7CD-CF2194817FC5}" destId="{E2FFD1A9-F63B-4FE3-BD6A-C019A106823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C1314-CAFE-4A29-8132-2D479D458425}">
      <dsp:nvSpPr>
        <dsp:cNvPr id="0" name=""/>
        <dsp:cNvSpPr/>
      </dsp:nvSpPr>
      <dsp:spPr>
        <a:xfrm>
          <a:off x="0" y="419929"/>
          <a:ext cx="4834571" cy="14079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9C5FBC-464B-4FEF-99EF-EEEAF85B096B}">
      <dsp:nvSpPr>
        <dsp:cNvPr id="0" name=""/>
        <dsp:cNvSpPr/>
      </dsp:nvSpPr>
      <dsp:spPr>
        <a:xfrm>
          <a:off x="425919" y="736729"/>
          <a:ext cx="774399" cy="7743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B6F7E9-7B84-4543-81A1-8B6934351C77}">
      <dsp:nvSpPr>
        <dsp:cNvPr id="0" name=""/>
        <dsp:cNvSpPr/>
      </dsp:nvSpPr>
      <dsp:spPr>
        <a:xfrm>
          <a:off x="1626239" y="419929"/>
          <a:ext cx="3208331" cy="1407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013" tIns="149013" rIns="149013" bIns="149013" numCol="1" spcCol="1270" anchor="ctr" anchorCtr="0">
          <a:noAutofit/>
        </a:bodyPr>
        <a:lstStyle/>
        <a:p>
          <a:pPr marL="0" lvl="0" indent="0" algn="l" defTabSz="622300">
            <a:lnSpc>
              <a:spcPct val="100000"/>
            </a:lnSpc>
            <a:spcBef>
              <a:spcPct val="0"/>
            </a:spcBef>
            <a:spcAft>
              <a:spcPct val="35000"/>
            </a:spcAft>
            <a:buNone/>
          </a:pPr>
          <a:r>
            <a:rPr lang="en-US" sz="1400" kern="1200"/>
            <a:t>Let’s look at another bad translations and how it should have been translated. </a:t>
          </a:r>
        </a:p>
      </dsp:txBody>
      <dsp:txXfrm>
        <a:off x="1626239" y="419929"/>
        <a:ext cx="3208331" cy="1407999"/>
      </dsp:txXfrm>
    </dsp:sp>
    <dsp:sp modelId="{FE781347-4190-4BDF-8BC1-81751737445E}">
      <dsp:nvSpPr>
        <dsp:cNvPr id="0" name=""/>
        <dsp:cNvSpPr/>
      </dsp:nvSpPr>
      <dsp:spPr>
        <a:xfrm>
          <a:off x="0" y="2124350"/>
          <a:ext cx="4834571" cy="14079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0BAEF3-FFC1-4588-981F-4185B81247FD}">
      <dsp:nvSpPr>
        <dsp:cNvPr id="0" name=""/>
        <dsp:cNvSpPr/>
      </dsp:nvSpPr>
      <dsp:spPr>
        <a:xfrm>
          <a:off x="425919" y="2441150"/>
          <a:ext cx="774399" cy="7743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FFD1A9-F63B-4FE3-BD6A-C019A1068230}">
      <dsp:nvSpPr>
        <dsp:cNvPr id="0" name=""/>
        <dsp:cNvSpPr/>
      </dsp:nvSpPr>
      <dsp:spPr>
        <a:xfrm>
          <a:off x="1626239" y="2124350"/>
          <a:ext cx="3208331" cy="1407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013" tIns="149013" rIns="149013" bIns="149013" numCol="1" spcCol="1270" anchor="ctr" anchorCtr="0">
          <a:noAutofit/>
        </a:bodyPr>
        <a:lstStyle/>
        <a:p>
          <a:pPr marL="0" lvl="0" indent="0" algn="l" defTabSz="622300">
            <a:lnSpc>
              <a:spcPct val="100000"/>
            </a:lnSpc>
            <a:spcBef>
              <a:spcPct val="0"/>
            </a:spcBef>
            <a:spcAft>
              <a:spcPct val="35000"/>
            </a:spcAft>
            <a:buNone/>
          </a:pPr>
          <a:r>
            <a:rPr lang="en-US" sz="1400" b="1" kern="1200"/>
            <a:t>Matt 5:44</a:t>
          </a:r>
          <a:r>
            <a:rPr lang="en-US" sz="1400" kern="1200"/>
            <a:t> </a:t>
          </a:r>
          <a:r>
            <a:rPr lang="en-US" sz="1400" b="0" i="0" kern="1200">
              <a:hlinkClick xmlns:r="http://schemas.openxmlformats.org/officeDocument/2006/relationships" r:id="rId3"/>
            </a:rPr>
            <a:t>But I say unto you, Love your enemies, bless them that curse you, do good to them that hate you, and pray for them which despitefully use you, and persecute you;</a:t>
          </a:r>
          <a:endParaRPr lang="en-US" sz="1400" kern="1200"/>
        </a:p>
      </dsp:txBody>
      <dsp:txXfrm>
        <a:off x="1626239" y="2124350"/>
        <a:ext cx="3208331" cy="140799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13T14:19:42.365"/>
    </inkml:context>
    <inkml:brush xml:id="br0">
      <inkml:brushProperty name="width" value="0.1" units="cm"/>
      <inkml:brushProperty name="height" value="0.1" units="cm"/>
      <inkml:brushProperty name="color" value="#E71224"/>
    </inkml:brush>
  </inkml:definitions>
  <inkml:trace contextRef="#ctx0" brushRef="#br0">12732 4961 16383 0 0,'0'-4'0'0'0,"-6"-3"0"0"0,-14-6 0 0 0,-8 1 0 0 0,-8-1 0 0 0,-7 1 0 0 0,-3 3 0 0 0,0-1 0 0 0,0 2 0 0 0,5 2 0 0 0,3 2 0 0 0,-2 2 0 0 0,-5-2 0 0 0,-9-1 0 0 0,-14 1 0 0 0,-9 1 0 0 0,-6 1 0 0 0,5 1 0 0 0,9 0 0 0 0,12 1 0 0 0,14 0 0 0 0,9 0 0 0 0,9 4 0 0 0,4 3 0 0 0,6 6 0 0 0,1-1 0 0 0,1 2 0 0 0,-1 1 0 0 0,2 2 0 0 0,-4 2 0 0 0,-3-1 0 0 0,-4 3 0 0 0,1-2 0 0 0,1 1 0 0 0,1 1 0 0 0,0-1 0 0 0,4 0 0 0 0,1 3 0 0 0,-3 5 0 0 0,0 1 0 0 0,1 1 0 0 0,0 4 0 0 0,3 2 0 0 0,-1-1 0 0 0,3-1 0 0 0,5-2 0 0 0,2-3 0 0 0,2-4 0 0 0,1-1 0 0 0,2-3 0 0 0,1-1 0 0 0,0-1 0 0 0,-1 1 0 0 0,0 2 0 0 0,1 2 0 0 0,-1 0 0 0 0,0 2 0 0 0,0 4 0 0 0,4 4 0 0 0,0 2 0 0 0,4 2 0 0 0,0 2 0 0 0,2-1 0 0 0,0-1 0 0 0,0-6 0 0 0,0-4 0 0 0,-3-3 0 0 0,-1-4 0 0 0,0-3 0 0 0,0 0 0 0 0,3-3 0 0 0,1 1 0 0 0,1 0 0 0 0,5 4 0 0 0,2 2 0 0 0,6 1 0 0 0,5 0 0 0 0,11 2 0 0 0,10 4 0 0 0,15 1 0 0 0,17-2 0 0 0,16 1 0 0 0,4 0 0 0 0,-2-3 0 0 0,-7-2 0 0 0,-14-1 0 0 0,-16-5 0 0 0,-15-6 0 0 0,-13-4 0 0 0,-6-4 0 0 0,6-3 0 0 0,8-1 0 0 0,9-1 0 0 0,6 4 0 0 0,0 0 0 0 0,-6 0 0 0 0,-10 0 0 0 0,-6 0 0 0 0,-2-3 0 0 0,-5-6 0 0 0,-5-2 0 0 0,-2 0 0 0 0,-2-3 0 0 0,-2-1 0 0 0,1 0 0 0 0,3 2 0 0 0,5 0 0 0 0,4 1 0 0 0,4-1 0 0 0,2 2 0 0 0,3-2 0 0 0,-3-2 0 0 0,-4-3 0 0 0,-2 1 0 0 0,-4-3 0 0 0,-2 0 0 0 0,2 1 0 0 0,1-1 0 0 0,-6-1 0 0 0,-2 3 0 0 0,-5 0 0 0 0,-5 0 0 0 0,-1-1 0 0 0,-2-2 0 0 0,1 0 0 0 0,0-5 0 0 0,-2-1 0 0 0,1 0 0 0 0,0 0 0 0 0,2 2 0 0 0,-1 0 0 0 0,-1 1 0 0 0,-2 1 0 0 0,-2 0 0 0 0,-2 1 0 0 0,0-4 0 0 0,-1-1 0 0 0,-1 0 0 0 0,1 0 0 0 0,-1 2 0 0 0,1 1 0 0 0,0 0 0 0 0,0 1 0 0 0,0 0 0 0 0,0-3 0 0 0,0-1 0 0 0,0 0 0 0 0,0 1 0 0 0,0 1 0 0 0,0 0 0 0 0,0 2 0 0 0,-3 0 0 0 0,-2-1 0 0 0,-2 2 0 0 0,-2-1 0 0 0,3 1 0 0 0,1-4 0 0 0,-2-1 0 0 0,1-1 0 0 0,-3 2 0 0 0,-2 1 0 0 0,0 0 0 0 0,-1 5 0 0 0,1 1 0 0 0,-1 1 0 0 0,-1 2 0 0 0,1 0 0 0 0,-1-1 0 0 0,-1-1 0 0 0,-2-2 0 0 0,-9-2 0 0 0,-2-3 0 0 0,-1 2 0 0 0,-6-4 0 0 0,0 3 0 0 0,3 3 0 0 0,-5 0 0 0 0,1-1 0 0 0,4 4 0 0 0,3 4 0 0 0,3 0 0 0 0,2 3 0 0 0,2 2 0 0 0,2-1 0 0 0,-5-3 0 0 0,-6-2 0 0 0,-2-1 0 0 0,1 3 0 0 0,-2 0 0 0 0,3 1 0 0 0,6 3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04:51.310"/>
    </inkml:context>
    <inkml:brush xml:id="br0">
      <inkml:brushProperty name="width" value="0.05" units="cm"/>
      <inkml:brushProperty name="height" value="0.05" units="cm"/>
      <inkml:brushProperty name="color" value="#E71224"/>
    </inkml:brush>
  </inkml:definitions>
  <inkml:trace contextRef="#ctx0" brushRef="#br0">3038 395 24489,'0'16'0,"-4"-1"0,-2 1 0,-2-1 0,-3 0 0,-2 0 0,-2 0 0,-2 0 0,-2 0 0,-3 0 0,-2-2 0,-2 1 0,-2 0 0,-2-1 0,-2 1 0,-3-1 0,-1-1 0,-1 0 0,-3 0 0,-1-2 0,-2 1 0,-2 0 0,-1-1 0,-2-1 0,-1 0 0,-1-1 0,-2 0 0,0-1 0,-1 0 0,-2-1 0,-1 0 0,0-1 0,-1-1 0,-1 0 0,0 0 0,-1-2 0,0 0 0,0 0 0,-1-1 0,1-1 0,-1 0 0,0-1 0,1-1 0,0 0 0,0 0 0,1-2 0,0 0 0,1 0 0,1-1 0,0-1 0,2 0 0,0-1 0,1 0 0,1-1 0,2 0 0,1-1 0,2 0 0,1-1 0,1-1 0,2 0 0,2 1 0,1-2 0,2 0 0,2 0 0,2-1 0,2-1 0,2 1 0,2-1 0,2 0 0,2 1 0,2-2 0,2 0 0,3 0 0,2 0 0,2 0 0,3 0 0,2 0 0,2-1 0,3 1 0,1-1 0,4 0 0,1 1 0,3 0 0,2-1 0,2 1 0,3 0 0,2 0 0,2 0 0,3 1 0,2-1 0,2 0 0,2 2 0,2-1 0,2 1 0,2-1 0,2 2 0,2 0 0,2 0 0,2 0 0,1 0 0,2 2 0,2-1 0,1 2 0,1 0 0,2 0 0,1 0 0,2 1 0,1 1 0,1 0 0,0 1 0,2 1 0,0-1 0,1 2 0,1 0 0,0 0 0,1 1 0,0 2 0,0-1 0,1 1 0,0 1 0,-1 0 0,1 1 0,-1 1 0,0-1 0,0 2 0,-1 1 0,0 0 0,-1 0 0,-1 2 0,0-1 0,-1 1 0,-2 1 0,-1 0 0,0 1 0,-2 1 0,-1 0 0,-1 0 0,-2 0 0,-1 2 0,-2-1 0,-2 2 0,-1 0 0,-3 0 0,-1 0 0,-1 0 0,-3 2 0,-2-1 0,-2 1 0,-2-1 0,-2 2 0,-2 0 0,-3-1 0,-2 1 0,-2 0 0,-2 0 0,-2 0 0,-3 1 0,-2-1 0,-2 0 0,-4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06:03.065"/>
    </inkml:context>
    <inkml:brush xml:id="br0">
      <inkml:brushProperty name="width" value="0.05" units="cm"/>
      <inkml:brushProperty name="height" value="0.05" units="cm"/>
      <inkml:brushProperty name="color" value="#E71224"/>
    </inkml:brush>
  </inkml:definitions>
  <inkml:trace contextRef="#ctx0" brushRef="#br0">8518 307 24336,'-8518'-121'0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07:36.543"/>
    </inkml:context>
    <inkml:brush xml:id="br0">
      <inkml:brushProperty name="width" value="0.05" units="cm"/>
      <inkml:brushProperty name="height" value="0.05" units="cm"/>
      <inkml:brushProperty name="color" value="#E71224"/>
    </inkml:brush>
  </inkml:definitions>
  <inkml:trace contextRef="#ctx0" brushRef="#br0">0 0 24497,'12909'0'0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09:11.790"/>
    </inkml:context>
    <inkml:brush xml:id="br0">
      <inkml:brushProperty name="width" value="0.05" units="cm"/>
      <inkml:brushProperty name="height" value="0.05" units="cm"/>
      <inkml:brushProperty name="color" value="#E71224"/>
    </inkml:brush>
  </inkml:definitions>
  <inkml:trace contextRef="#ctx0" brushRef="#br0">1 3 24575,'47'0'0,"-2"2"0,71 10 0,-112-11 0,59 10 0,1-3 0,103 4 0,-47-11 0,114-4 0,-33-18 0,-135 10 0,-45 7 0,0 0 0,34-1 0,645 4 0,-334 3 0,-280-2 0,115 14 0,-163-10 0,93 15 0,-108-15 0,0-1 0,2-1 0,-2 0 0,2-2 0,26-2 0,118-20 0,-3-1 0,-145 23 0,0 0 0,0 2 0,0 0 0,21 5 0,48 3 0,56 1 0,70 1 0,265-12-1365,-454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11:00.009"/>
    </inkml:context>
    <inkml:brush xml:id="br0">
      <inkml:brushProperty name="width" value="0.05" units="cm"/>
      <inkml:brushProperty name="height" value="0.05" units="cm"/>
      <inkml:brushProperty name="color" value="#E71224"/>
    </inkml:brush>
  </inkml:definitions>
  <inkml:trace contextRef="#ctx0" brushRef="#br0">0 26 24575,'338'0'0,"-322"-2"0,1 1 0,30-8 0,-29 5 0,0 0 0,22 0 0,359 3 0,-191 3 0,-188-1 0,1 1 0,0 2 0,-1 0 0,25 9 0,39 7 0,-38-13 0,-9 0 0,76 4 0,462-13 0,-558 1 0,0 0 0,31-8 0,-29 4 0,-1 2 0,23-1 0,92 5-1365,-113-1-5461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23:18.520"/>
    </inkml:context>
    <inkml:brush xml:id="br0">
      <inkml:brushProperty name="width" value="0.05" units="cm"/>
      <inkml:brushProperty name="height" value="0.05" units="cm"/>
      <inkml:brushProperty name="color" value="#E71224"/>
    </inkml:brush>
  </inkml:definitions>
  <inkml:trace contextRef="#ctx0" brushRef="#br0">0 24 24575,'360'0'0,"-343"0"43,0-2-1,30-7 1,-29 5-541,0 1 1,21-2-1,-20 5-6328</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17:23:23.767"/>
    </inkml:context>
    <inkml:brush xml:id="br0">
      <inkml:brushProperty name="width" value="0.05" units="cm"/>
      <inkml:brushProperty name="height" value="0.05" units="cm"/>
      <inkml:brushProperty name="color" value="#E71224"/>
    </inkml:brush>
  </inkml:definitions>
  <inkml:trace contextRef="#ctx0" brushRef="#br0">0 0 24046,'807'23'0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2-11T17:59:53.091"/>
    </inkml:context>
    <inkml:brush xml:id="br0">
      <inkml:brushProperty name="width" value="0.1" units="cm"/>
      <inkml:brushProperty name="height" value="0.1" units="cm"/>
      <inkml:brushProperty name="color" value="#E71224"/>
    </inkml:brush>
  </inkml:definitions>
  <inkml:trace contextRef="#ctx0" brushRef="#br0">4736 6668 16383 0 0,'5'0'0'0'0,"8"0"0"0"0,6 0 0 0 0,11 0 0 0 0,5 0 0 0 0,3 0 0 0 0,-2 0 0 0 0,1 0 0 0 0,-2 0 0 0 0,-2 0 0 0 0,0 0 0 0 0,-6 5 0 0 0,-3 2 0 0 0,0 0 0 0 0,1-2 0 0 0,2-1 0 0 0,2-2 0 0 0,1 0 0 0 0,-6-2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2-11T17:59:53.092"/>
    </inkml:context>
    <inkml:brush xml:id="br0">
      <inkml:brushProperty name="width" value="0.1" units="cm"/>
      <inkml:brushProperty name="height" value="0.1" units="cm"/>
      <inkml:brushProperty name="color" value="#E71224"/>
    </inkml:brush>
  </inkml:definitions>
  <inkml:trace contextRef="#ctx0" brushRef="#br0">4948 6615 16383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2-11T20:34:23.857"/>
    </inkml:context>
    <inkml:brush xml:id="br0">
      <inkml:brushProperty name="width" value="0.1" units="cm"/>
      <inkml:brushProperty name="height" value="0.1" units="cm"/>
      <inkml:brushProperty name="color" value="#E71224"/>
    </inkml:brush>
  </inkml:definitions>
  <inkml:trace contextRef="#ctx0" brushRef="#br0">39952 10001 16383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41:15.754"/>
    </inkml:context>
    <inkml:brush xml:id="br0">
      <inkml:brushProperty name="width" value="0.035" units="cm"/>
      <inkml:brushProperty name="height" value="0.035" units="cm"/>
      <inkml:brushProperty name="color" value="#FFC114"/>
    </inkml:brush>
  </inkml:definitions>
  <inkml:trace contextRef="#ctx0" brushRef="#br0">9818 1712 24546,'-4'68'0,"-7"-1"0,-8 0 0,-7 0 0,-8-1 0,-8 0 0,-6-2 0,-8 1 0,-7-1 0,-7-2 0,-8-1 0,-6 0 0,-6-2 0,-8 0 0,-6-3 0,-6 0 0,-7-3 0,-5-1 0,-6-2 0,-6-1 0,-4-3 0,-6-1 0,-6-2 0,-3-3 0,-6-1 0,-3-3 0,-4-2 0,-4-2 0,-4-3 0,-2-2 0,-4-2 0,-2-4 0,-3-1 0,-1-3 0,-2-3 0,-2-2 0,-1-3 0,-1-2 0,0-3 0,-1-3 0,1-2 0,-1-3 0,1-3 0,1-2 0,2-3 0,0-2 0,3-3 0,1-3 0,3-1 0,3-4 0,2-2 0,3-2 0,4-3 0,4-2 0,4-2 0,3-3 0,6-1 0,4-3 0,4-2 0,7-1 0,4-3 0,6-1 0,6-2 0,5-1 0,7-3 0,7 0 0,5-3 0,7 0 0,7-2 0,6 0 0,9-1 0,5-2 0,8-1 0,8 1 0,6-2 0,9 0 0,6-1 0,8 0 0,8 0 0,7-1 0,8 2 0,7-2 0,8 1 0,8 1 0,6 0 0,9 0 0,6 1 0,8 1 0,8 0 0,5 2 0,9-1 0,6 3 0,7 1 0,7 1 0,5 1 0,7 2 0,7 2 0,5 0 0,6 3 0,6 2 0,4 1 0,7 2 0,4 3 0,4 1 0,6 3 0,3 1 0,4 3 0,4 3 0,4 2 0,3 2 0,2 2 0,3 3 0,3 3 0,1 1 0,3 4 0,0 2 0,2 3 0,1 2 0,1 4 0,-1 1 0,1 4 0,-1 1 0,0 4 0,-1 2 0,-1 3 0,-2 2 0,-2 4 0,-1 1 0,-3 3 0,-2 3 0,-4 2 0,-2 2 0,-4 2 0,-4 3 0,-4 3 0,-3 1 0,-6 3 0,-3 1 0,-6 3 0,-6 2 0,-4 1 0,-6 2 0,-6 3 0,-5 0 0,-7 2 0,-6 2 0,-6 1 0,-8 1 0,-6 1 0,-6 3 0,-8-1 0,-7 2 0,-7 0 0,-8 1 0,-6 1 0,-8 0 0,-8 0 0,-7 1 0,-8 1 0,-7-2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45:46.803"/>
    </inkml:context>
    <inkml:brush xml:id="br0">
      <inkml:brushProperty name="width" value="0.035" units="cm"/>
      <inkml:brushProperty name="height" value="0.035" units="cm"/>
      <inkml:brushProperty name="color" value="#FFC114"/>
    </inkml:brush>
  </inkml:definitions>
  <inkml:trace contextRef="#ctx0" brushRef="#br0">1652 252 24510,'-1'10'0,"-1"0"0,-1-1 0,-2 1 0,0 0 0,-2 0 0,-1-1 0,-2 0 0,0 1 0,-2-1 0,-1 0 0,-1 0 0,-1-1 0,-2 1 0,-1 0 0,0-1 0,-1-1 0,-2 1 0,-1-1 0,0 1 0,-2-1 0,0-1 0,-1 0 0,-1 0 0,0 0 0,-2 0 0,0-2 0,0 1 0,-1-1 0,-1 0 0,0 0 0,-1-1 0,0 0 0,0 0 0,-1-1 0,0-1 0,0 1 0,-1-1 0,1-1 0,0 0 0,0 0 0,-1 0 0,1-1 0,0-1 0,0 1 0,0-1 0,1-1 0,0 0 0,0 0 0,1-1 0,0 0 0,1 0 0,0-1 0,2 1 0,-1-2 0,2 0 0,-1 0 0,3 0 0,0 0 0,0-1 0,2-1 0,0 1 0,1-1 0,2 1 0,1-1 0,0-1 0,1 0 0,2 1 0,1-1 0,1 0 0,1 0 0,2-1 0,0 1 0,2 0 0,1-1 0,2 0 0,0 0 0,1 1 0,3-1 0,0 0 0,2 0 0,0 0 0,3 0 0,1 0 0,0 1 0,2-1 0,1 0 0,2 1 0,0-1 0,2 1 0,1 0 0,1 0 0,1 1 0,2-1 0,1 1 0,0 0 0,1 0 0,2 1 0,1-1 0,0 1 0,2 0 0,0 0 0,0 1 0,3 0 0,-1 1 0,2-1 0,-1 1 0,2 1 0,0-1 0,1 2 0,0-1 0,1 0 0,0 2 0,0-1 0,1 1 0,0 0 0,0 1 0,0 0 0,1 0 0,-1 1 0,0 0 0,0 1 0,1 0 0,-1 0 0,0 1 0,0 0 0,-1 1 0,0-1 0,0 2 0,-1 0 0,0-1 0,-1 2 0,-1-1 0,0 1 0,0 1 0,-2-1 0,0 1 0,-1 0 0,-1 1 0,0 0 0,-2 0 0,0 1 0,-1-1 0,-2 1 0,-1 0 0,0 0 0,-1 1 0,-2-1 0,-1 1 0,-1 0 0,-1 0 0,-2 1 0,0-1 0,-2 1 0,-1 0 0,-2-1 0,0 1 0,-2 0 0,-1 0 0,-1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47:58.676"/>
    </inkml:context>
    <inkml:brush xml:id="br0">
      <inkml:brushProperty name="width" value="0.035" units="cm"/>
      <inkml:brushProperty name="height" value="0.035" units="cm"/>
      <inkml:brushProperty name="color" value="#FFC114"/>
    </inkml:brush>
  </inkml:definitions>
  <inkml:trace contextRef="#ctx0" brushRef="#br0">1450 226 24480,'-1'9'0,"0"0"0,-2-1 0,-1 1 0,-1 0 0,-1-1 0,-1 1 0,-1 0 0,-2-1 0,-1 0 0,0 0 0,-1 1 0,-1-2 0,-2 1 0,0-1 0,-2 1 0,1-2 0,-3 1 0,0 0 0,0 0 0,-2-1 0,0 0 0,-1-1 0,-1 1 0,-1-2 0,0 2 0,0-2 0,-1 0 0,-1 0 0,0-1 0,0 0 0,-1 0 0,0 0 0,-1 0 0,0-2 0,1 1 0,-2-1 0,1 0 0,-1 0 0,1-1 0,0 0 0,-1-1 0,1 0 0,-1 0 0,2-1 0,-1 1 0,0-2 0,1 0 0,0 0 0,1 0 0,0 0 0,0-1 0,1 0 0,1 0 0,0-2 0,0 2 0,1-2 0,1 1 0,1-1 0,0 0 0,2-1 0,0 0 0,0 0 0,3 1 0,-1-2 0,2 1 0,0-1 0,2 1 0,1-2 0,1 1 0,0 0 0,1 0 0,2-1 0,1 0 0,1 1 0,1-1 0,1 0 0,1 1 0,2-1 0,0 0 0,2 0 0,0 0 0,2 1 0,1-1 0,1 0 0,1 0 0,1 0 0,1 1 0,2 0 0,1 0 0,0-1 0,1 1 0,1 1 0,2-1 0,0 1 0,2-1 0,-1 1 0,3 1 0,0-1 0,0 0 0,2 1 0,0 0 0,1 1 0,1-1 0,1 1 0,0 0 0,0 1 0,1 0 0,1 0 0,0 0 0,0 1 0,1 0 0,0 0 0,1 1 0,0 1 0,-1-1 0,2 1 0,-1 0 0,1 0 0,-1 1 0,0 0 0,1 1 0,-1 0 0,1 0 0,-2 1 0,1-1 0,0 1 0,-1 1 0,0 0 0,-1 0 0,0 1 0,0 0 0,-1 0 0,-1 0 0,0 1 0,0 0 0,-1 1 0,-1-1 0,-1 1 0,0 0 0,-2 1 0,0 0 0,0-1 0,-3 1 0,1 1 0,-2-1 0,0 1 0,-2-1 0,-1 1 0,-1 1 0,0-1 0,-1 0 0,-2 0 0,-1 1 0,-1 0 0,-1 0 0,-1 0 0,-1-1 0,-2 1 0,0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48:42.692"/>
    </inkml:context>
    <inkml:brush xml:id="br0">
      <inkml:brushProperty name="width" value="0.035" units="cm"/>
      <inkml:brushProperty name="height" value="0.035" units="cm"/>
      <inkml:brushProperty name="color" value="#FFC114"/>
    </inkml:brush>
  </inkml:definitions>
  <inkml:trace contextRef="#ctx0" brushRef="#br0">1440 271 24536,'0'11'0,"-2"-1"0,0 2 0,-2-2 0,-1 1 0,-1-1 0,-2 0 0,0 0 0,-1 0 0,-2 1 0,0-2 0,-1 0 0,-1 1 0,-2-1 0,0 0 0,-1 0 0,-1-1 0,-1 1 0,-1-1 0,-1-1 0,0 1 0,-1-1 0,-1-1 0,0 1 0,-1-1 0,-1 0 0,-1-1 0,0 1 0,0-2 0,-1 0 0,0 0 0,-1-1 0,0 0 0,-1 0 0,1 0 0,-1-1 0,0-1 0,0 0 0,0 0 0,-1-1 0,1 0 0,0-1 0,-1 0 0,2 0 0,-1-1 0,0-1 0,1 0 0,-1 0 0,2 0 0,0-1 0,0 0 0,0 0 0,1-2 0,1 1 0,0-1 0,1 0 0,1-1 0,0 1 0,0-1 0,2-1 0,0 1 0,2-1 0,0-1 0,0 1 0,3-1 0,-1 0 0,2 0 0,1-1 0,0 1 0,2 0 0,0-2 0,2 1 0,1 0 0,1 0 0,1 0 0,1-1 0,1 1 0,1-2 0,2 2 0,0-1 0,2 1 0,0-1 0,2 0 0,1 1 0,1-1 0,1 1 0,1 0 0,1-1 0,1 2 0,2-2 0,0 1 0,2 1 0,0 0 0,1 0 0,2 0 0,-1 0 0,3 0 0,0 1 0,0 0 0,2 0 0,0 1 0,2 0 0,0 0 0,0 1 0,1 0 0,1 0 0,0 0 0,1 1 0,1 1 0,0 0 0,0-1 0,0 2 0,2 0 0,-1 0 0,1 1 0,0 0 0,-1 1 0,2 0 0,-1 0 0,0 1 0,1 0 0,-1 1 0,0 0 0,0 0 0,0 1 0,-1 0 0,1 1 0,-1 0 0,0 0 0,-1 2 0,0-1 0,-1 0 0,0 1 0,0 1 0,-1 0 0,-1 0 0,-1 0 0,0 1 0,-1 0 0,-1 0 0,0 1 0,-1 0 0,-1 0 0,-1 1 0,-1 0 0,-1 0 0,0 0 0,-2 0 0,-1 0 0,-1 1 0,0 1 0,-2-2 0,-1 2 0,0-1 0,-2 0 0,-1 1 0,-1-1 0,-2 1 0,0 0 0,-2-1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53:34.280"/>
    </inkml:context>
    <inkml:brush xml:id="br0">
      <inkml:brushProperty name="width" value="0.035" units="cm"/>
      <inkml:brushProperty name="height" value="0.035" units="cm"/>
      <inkml:brushProperty name="color" value="#FFC114"/>
    </inkml:brush>
  </inkml:definitions>
  <inkml:trace contextRef="#ctx0" brushRef="#br0">2217 437 24492,'-1'17'0,"-1"1"0,-2-2 0,-2 1 0,-2 1 0,-2-2 0,0 1 0,-3-1 0,-1 1 0,-2-2 0,-2 1 0,-1 0 0,-1-1 0,-2 0 0,-2-1 0,0 0 0,-3 0 0,0-1 0,-3 0 0,0-1 0,-1 0 0,-1-1 0,-2 1 0,-1-2 0,-1 0 0,0-1 0,-2 0 0,0-2 0,-1 1 0,-1-1 0,0-1 0,-2 0 0,0-1 0,0-1 0,0 0 0,-1-1 0,0-1 0,0 0 0,-1-1 0,1-1 0,-1 0 0,1-1 0,-1-1 0,1 0 0,1-1 0,-1-1 0,1 0 0,0-1 0,1-1 0,0 0 0,1-1 0,1-1 0,1 1 0,1-2 0,0 0 0,1-1 0,1 0 0,2-2 0,0 1 0,2-1 0,1 0 0,1-1 0,1 0 0,2-1 0,1 0 0,2 0 0,0-1 0,3 0 0,1-1 0,2 0 0,0 1 0,3-2 0,1 1 0,3-1 0,0 1 0,3-2 0,1 1 0,2 1 0,1-2 0,2 1 0,2 0 0,2 0 0,1-1 0,2 2 0,1-1 0,3 0 0,0 1 0,3-1 0,1 1 0,3 0 0,0 0 0,2 0 0,1 1 0,3 0 0,0 1 0,2 0 0,1 0 0,2 1 0,1 0 0,1 1 0,1 0 0,2 1 0,0 0 0,2 0 0,1 1 0,1 1 0,0 0 0,1 2 0,1-1 0,1 1 0,1 1 0,0 1 0,1-1 0,0 2 0,1 0 0,-1 1 0,1 1 0,1 0 0,-1 1 0,1 1 0,-1 0 0,1 1 0,-1 1 0,0 0 0,0 1 0,-1 1 0,0 0 0,0 2 0,0-1 0,-2 1 0,0 1 0,-1 1 0,-1-1 0,0 2 0,-2 0 0,0 1 0,-1 1 0,-1 0 0,-2 0 0,-1 1 0,-1 0 0,0 1 0,-3 0 0,0 1 0,-3 0 0,0 0 0,-2 1 0,-2 0 0,-1 1 0,-1 0 0,-2 0 0,-2 0 0,-1 1 0,-3-1 0,0 1 0,-2 0 0,-2-1 0,-2 2 0,-2-1 0,-1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3T21:54:31.191"/>
    </inkml:context>
    <inkml:brush xml:id="br0">
      <inkml:brushProperty name="width" value="0.035" units="cm"/>
      <inkml:brushProperty name="height" value="0.035" units="cm"/>
      <inkml:brushProperty name="color" value="#FFC114"/>
    </inkml:brush>
  </inkml:definitions>
  <inkml:trace contextRef="#ctx0" brushRef="#br0">4396 658 24519,'-2'26'0,"-3"0"0,-3-1 0,-4 1 0,-3-1 0,-4 1 0,-3-2 0,-3 1 0,-3 0 0,-4-1 0,-2 0 0,-4-1 0,-2 0 0,-4-1 0,-3 0 0,-2-1 0,-3-1 0,-3 0 0,-2 0 0,-3-1 0,-2-2 0,-3 0 0,-1 0 0,-3-2 0,-2 0 0,-2-1 0,-1-1 0,-2-1 0,-2 0 0,-1-2 0,-1-1 0,-2 0 0,-1-1 0,0-2 0,-2 0 0,1-2 0,-2-1 0,1 0 0,-2-1 0,1-2 0,0 0 0,0-2 0,-1-1 0,2 0 0,0-1 0,1-2 0,0 0 0,2-2 0,0-1 0,2 0 0,1-1 0,1-2 0,2 0 0,1-1 0,2-1 0,3-1 0,1 0 0,2-2 0,3 0 0,1 0 0,4-2 0,1-1 0,4 0 0,2 0 0,2-1 0,4-1 0,2 0 0,3-1 0,4 0 0,2-1 0,4 0 0,2-1 0,4 0 0,4 1 0,2-2 0,4 1 0,3-1 0,4 1 0,2-1 0,5 0 0,2 0 0,5 0 0,2 1 0,4-1 0,3 1 0,4-1 0,2 1 0,4 1 0,4 0 0,2 0 0,4 0 0,2 0 0,4 2 0,3-1 0,2 2 0,4 0 0,2 0 0,2 1 0,4 1 0,1 0 0,4 1 0,1 1 0,3 0 0,2 2 0,1 0 0,3 1 0,2 1 0,1 1 0,2 1 0,1 0 0,1 2 0,2 0 0,0 2 0,2 0 0,0 2 0,1 0 0,0 2 0,2 0 0,-1 2 0,0 0 0,0 2 0,1 0 0,-2 2 0,1 0 0,-2 2 0,1 0 0,-2 2 0,0 0 0,-1 2 0,-2 0 0,-1 2 0,-1 0 0,-2 1 0,-2 1 0,-1 1 0,-2 1 0,-2 0 0,-3 2 0,-1 0 0,-3 1 0,-2 1 0,-3 0 0,-2 1 0,-3 1 0,-3 0 0,-2 0 0,-3 2 0,-4-1 0,-2 2 0,-4 0 0,-2 0 0,-4 0 0,-3 0 0,-3 1 0,-3 1 0,-4-1 0,-3 1 0,-4-1 0,-3 1 0,-3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2-11T21:26:57.29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8837 6694 16383 0 0,'5'0'0'0'0,"4"0"0"0"0,7 0 0 0 0,4 0 0 0 0,4 0 0 0 0,1 0 0 0 0,1 0 0 0 0,1 0 0 0 0,0 0 0 0 0,0 0 0 0 0,-1 0 0 0 0,-1 0 0 0 0,2 0 0 0 0,-2 0 0 0 0,1 0 0 0 0,-1 0 0 0 0,1 0 0 0 0,-1 0 0 0 0,1 0 0 0 0,0 0 0 0 0,-1 0 0 0 0,1 0 0 0 0,-1 0 0 0 0,1 0 0 0 0,-1 0 0 0 0,1 0 0 0 0,0 0 0 0 0,0 0 0 0 0,-1 0 0 0 0,5 0 0 0 0,5 0 0 0 0,3 0 0 0 0,6 0 0 0 0,14 0 0 0 0,9 0 0 0 0,12 0 0 0 0,5 0 0 0 0,2 0 0 0 0,-2 0 0 0 0,-6 0 0 0 0,-11 0 0 0 0,-5 0 0 0 0,-8 0 0 0 0,-9 0 0 0 0,-8 0 0 0 0,-6 0 0 0 0,-3 0 0 0 0,-4 0 0 0 0,1 0 0 0 0,3 0 0 0 0,6 0 0 0 0,6 0 0 0 0,1 0 0 0 0,-3 0 0 0 0,1 0 0 0 0,3 0 0 0 0,3 0 0 0 0,-2 0 0 0 0,0 0 0 0 0,-2 0 0 0 0,-5 0 0 0 0,-3 0 0 0 0,-3 0 0 0 0,-3 0 0 0 0,0 0 0 0 0,-3 0 0 0 0,1 0 0 0 0,9 0 0 0 0,6 0 0 0 0,2 0 0 0 0,3 0 0 0 0,-3 0 0 0 0,0 0 0 0 0,-2 0 0 0 0,1 0 0 0 0,-3 0 0 0 0,5 0 0 0 0,10 0 0 0 0,-1 0 0 0 0,3 0 0 0 0,-2 0 0 0 0,2 0 0 0 0,6 0 0 0 0,-5 0 0 0 0,-1 0 0 0 0,-7 0 0 0 0,-3 0 0 0 0,-5 0 0 0 0,5 0 0 0 0,-1 0 0 0 0,-1 0 0 0 0,3 0 0 0 0,-3 0 0 0 0,-4 0 0 0 0,4 0 0 0 0,8 0 0 0 0,0 0 0 0 0,-1 0 0 0 0,-4 0 0 0 0,-5 0 0 0 0,-6 0 0 0 0,-4 0 0 0 0,-3 0 0 0 0,-2 0 0 0 0,-1 0 0 0 0,-1 0 0 0 0,5 0 0 0 0,2 0 0 0 0,-1 0 0 0 0,0 0 0 0 0,-2 0 0 0 0,0 0 0 0 0,-2 0 0 0 0,0 0 0 0 0,0 5 0 0 0,-1 0 0 0 0,1 1 0 0 0,-1-2 0 0 0,1-1 0 0 0,-5 0 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2-11T21:26:57.29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13318 7247 16383 0 0,'-4'0'0'0'0,"-6"0"0"0"0,-6 0 0 0 0,-4 0 0 0 0,-3 0 0 0 0,-2 0 0 0 0,-1 0 0 0 0,-6 0 0 0 0,0 0 0 0 0,0 0 0 0 0,1 0 0 0 0,-3 0 0 0 0,1 0 0 0 0,1 0 0 0 0,-3 0 0 0 0,0 0 0 0 0,-2 0 0 0 0,1 0 0 0 0,1 0 0 0 0,3 0 0 0 0,3 0 0 0 0,-4 0 0 0 0,-3 0 0 0 0,-5 0 0 0 0,0 0 0 0 0,-2 0 0 0 0,3 0 0 0 0,-2 0 0 0 0,3 0 0 0 0,0 0 0 0 0,0 0 0 0 0,0 0 0 0 0,2 0 0 0 0,2 0 0 0 0,3 0 0 0 0,4 0 0 0 0,0 0 0 0 0,2 0 0 0 0,0 0 0 0 0,-3 0 0 0 0,-6 0 0 0 0,-6 0 0 0 0,0 0 0 0 0,-2 0 0 0 0,3 0 0 0 0,2 0 0 0 0,5 0 0 0 0,2 0 0 0 0,-1 0 0 0 0,-4 0 0 0 0,-5 0 0 0 0,-9 0 0 0 0,-7 0 0 0 0,-5 0 0 0 0,5 0 0 0 0,3 0 0 0 0,7 0 0 0 0,7 0 0 0 0,5 0 0 0 0,5 0 0 0 0,-1 0 0 0 0,-5 0 0 0 0,0 0 0 0 0,2 0 0 0 0,2 0 0 0 0,2 0 0 0 0,3 0 0 0 0,0 0 0 0 0,1 0 0 0 0,-4 0 0 0 0,-1 0 0 0 0,1 0 0 0 0,-9 0 0 0 0,-1 0 0 0 0,-7 0 0 0 0,-4 0 0 0 0,1 0 0 0 0,7 0 0 0 0,4 0 0 0 0,6 0 0 0 0,3-4 0 0 0,3-2 0 0 0,2 0 0 0 0,0 2 0 0 0,1-4 0 0 0,-1 1 0 0 0,-4 0 0 0 0,-2 3 0 0 0,-4-4 0 0 0,0 1 0 0 0,0 0 0 0 0,3 2 0 0 0,2 2 0 0 0,2 2 0 0 0,1 0 0 0 0,2 1 0 0 0,-5 0 0 0 0,-1 0 0 0 0,0 1 0 0 0,1-1 0 0 0,-2 0 0 0 0,-5 1 0 0 0,-6-1 0 0 0,2 0 0 0 0,2 0 0 0 0,3 0 0 0 0,5 0 0 0 0,2 0 0 0 0,2 0 0 0 0,-3 0 0 0 0,0 0 0 0 0,-6 0 0 0 0,2 0 0 0 0,0 0 0 0 0,2 0 0 0 0,3 0 0 0 0,1 0 0 0 0,1 0 0 0 0,1 0 0 0 0,1 0 0 0 0,0 0 0 0 0,-5 0 0 0 0,-5 0 0 0 0,-11 0 0 0 0,-5 0 0 0 0,1 0 0 0 0,5 0 0 0 0,6 0 0 0 0,4 0 0 0 0,5 0 0 0 0,7 0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5" y="2"/>
            <a:ext cx="3077739" cy="471054"/>
          </a:xfrm>
          <a:prstGeom prst="rect">
            <a:avLst/>
          </a:prstGeom>
        </p:spPr>
        <p:txBody>
          <a:bodyPr vert="horz" lIns="94221" tIns="47111" rIns="94221" bIns="47111" rtlCol="0"/>
          <a:lstStyle>
            <a:lvl1pPr algn="r">
              <a:defRPr sz="1200"/>
            </a:lvl1pPr>
          </a:lstStyle>
          <a:p>
            <a:fld id="{1AECB820-45FE-4A6B-AB5A-8667715DD907}" type="datetimeFigureOut">
              <a:rPr lang="en-US" smtClean="0"/>
              <a:t>10/1/2026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1050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s://www.kingjamesbibleonline.org/2-Corinthians-12-2/" TargetMode="External"/><Relationship Id="rId4" Type="http://schemas.openxmlformats.org/officeDocument/2006/relationships/hyperlink" Target="https://www.kingjamesbibleonline.org/Ephesians-2-7/" TargetMode="External"/><Relationship Id="rId5" Type="http://schemas.openxmlformats.org/officeDocument/2006/relationships/hyperlink" Target="https://www.kingjamesbibleonline.org/Ephesians-3-21/" TargetMode="External"/><Relationship Id="rId6" Type="http://schemas.openxmlformats.org/officeDocument/2006/relationships/hyperlink" Target="https://www.kingjamesbibleonline.org/Colossians-1-26/"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s://levendwater.org/The%20Companion%20Bible.htm"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s://www.kingjamesbibleonline.org/Genesis-1-1/" TargetMode="External"/><Relationship Id="rId4" Type="http://schemas.openxmlformats.org/officeDocument/2006/relationships/hyperlink" Target="https://www.kingjamesbibleonline.org/Genesis-1-2/" TargetMode="External"/><Relationship Id="rId5" Type="http://schemas.openxmlformats.org/officeDocument/2006/relationships/hyperlink" Target="https://levendwater.org/The%20Companion%20Bible.htm"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s://www.kingjamesbibleonline.org/Isaiah-45-18/"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s://www.kingjamesbibleonline.org/Matthew-5-44/"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s://www.kingjamesbibleonline.org/Matthew-13-38/"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s://www.kingjamesbibleonline.org/Genesis-1-26/" TargetMode="External"/><Relationship Id="rId4" Type="http://schemas.openxmlformats.org/officeDocument/2006/relationships/hyperlink" Target="https://www.kingjamesbibleonline.org/Genesis-1-27/" TargetMode="External"/><Relationship Id="rId5" Type="http://schemas.openxmlformats.org/officeDocument/2006/relationships/hyperlink" Target="https://www.kingjamesbibleonline.org/strongs-number-H119/" TargetMode="External"/><Relationship Id="rId6" Type="http://schemas.openxmlformats.org/officeDocument/2006/relationships/hyperlink" Target="https://www.kingjamesbibleonline.org/Genesis-1-28/" TargetMode="External"/><Relationship Id="rId7" Type="http://schemas.openxmlformats.org/officeDocument/2006/relationships/hyperlink" Target="https://www.kingjamesbibleonline.org/Genesis-1-29/" TargetMode="External"/><Relationship Id="rId8" Type="http://schemas.openxmlformats.org/officeDocument/2006/relationships/hyperlink" Target="https://www.kingjamesbibleonline.org/Genesis-1-30/" TargetMode="External"/><Relationship Id="rId9" Type="http://schemas.openxmlformats.org/officeDocument/2006/relationships/hyperlink" Target="https://www.kingjamesbibleonline.org/Genesis-1-31/" TargetMode="External"/><Relationship Id="rId10" Type="http://schemas.openxmlformats.org/officeDocument/2006/relationships/hyperlink" Target="https://www.kingjamesbibleonline.org/Genesis-2-1/" TargetMode="External"/><Relationship Id="rId11" Type="http://schemas.openxmlformats.org/officeDocument/2006/relationships/hyperlink" Target="https://www.kingjamesbibleonline.org/Genesis-2-2/" TargetMode="External"/><Relationship Id="rId12" Type="http://schemas.openxmlformats.org/officeDocument/2006/relationships/hyperlink" Target="https://www.kingjamesbibleonline.org/Genesis-2-3/" TargetMode="External"/><Relationship Id="rId13" Type="http://schemas.openxmlformats.org/officeDocument/2006/relationships/hyperlink" Target="https://www.kingjamesbibleonline.org/Genesis-2-4/" TargetMode="External"/><Relationship Id="rId14" Type="http://schemas.openxmlformats.org/officeDocument/2006/relationships/hyperlink" Target="https://www.kingjamesbibleonline.org/Genesis-2-5/" TargetMode="External"/><Relationship Id="rId15" Type="http://schemas.openxmlformats.org/officeDocument/2006/relationships/hyperlink" Target="https://www.kingjamesbibleonline.org/Genesis-2-6/" TargetMode="External"/><Relationship Id="rId16" Type="http://schemas.openxmlformats.org/officeDocument/2006/relationships/hyperlink" Target="https://www.kingjamesbibleonline.org/Genesis-2-7/" TargetMode="External"/><Relationship Id="rId17" Type="http://schemas.openxmlformats.org/officeDocument/2006/relationships/hyperlink" Target="https://www.kingjamesbibleonline.org/Genesis-2-8/" TargetMode="External"/><Relationship Id="rId18" Type="http://schemas.openxmlformats.org/officeDocument/2006/relationships/hyperlink" Target="https://www.kingjamesbibleonline.org/Genesis-2-9/" TargetMode="External"/><Relationship Id="rId19" Type="http://schemas.openxmlformats.org/officeDocument/2006/relationships/hyperlink" Target="https://www.kingjamesbibleonline.org/Genesis-2-10/" TargetMode="External"/><Relationship Id="rId20" Type="http://schemas.openxmlformats.org/officeDocument/2006/relationships/hyperlink" Target="https://www.kingjamesbibleonline.org/Genesis-2-11/" TargetMode="External"/><Relationship Id="rId21" Type="http://schemas.openxmlformats.org/officeDocument/2006/relationships/hyperlink" Target="https://www.kingjamesbibleonline.org/Genesis-2-12/" TargetMode="External"/><Relationship Id="rId22" Type="http://schemas.openxmlformats.org/officeDocument/2006/relationships/hyperlink" Target="https://www.kingjamesbibleonline.org/Genesis-2-13/" TargetMode="External"/><Relationship Id="rId23" Type="http://schemas.openxmlformats.org/officeDocument/2006/relationships/hyperlink" Target="https://www.kingjamesbibleonline.org/Genesis-2-14/" TargetMode="External"/><Relationship Id="rId24" Type="http://schemas.openxmlformats.org/officeDocument/2006/relationships/hyperlink" Target="https://www.kingjamesbibleonline.org/Genesis-2-15/" TargetMode="External"/><Relationship Id="rId25" Type="http://schemas.openxmlformats.org/officeDocument/2006/relationships/hyperlink" Target="https://www.kingjamesbibleonline.org/Genesis-2-16/" TargetMode="External"/><Relationship Id="rId26" Type="http://schemas.openxmlformats.org/officeDocument/2006/relationships/hyperlink" Target="https://www.kingjamesbibleonline.org/Genesis-2-17/" TargetMode="External"/><Relationship Id="rId27" Type="http://schemas.openxmlformats.org/officeDocument/2006/relationships/hyperlink" Target="https://www.kingjamesbibleonline.org/Genesis-2-18/" TargetMode="External"/><Relationship Id="rId28" Type="http://schemas.openxmlformats.org/officeDocument/2006/relationships/hyperlink" Target="https://www.kingjamesbibleonline.org/Genesis-2-19/" TargetMode="External"/><Relationship Id="rId29" Type="http://schemas.openxmlformats.org/officeDocument/2006/relationships/hyperlink" Target="https://www.kingjamesbibleonline.org/Genesis-2-20/" TargetMode="External"/><Relationship Id="rId30" Type="http://schemas.openxmlformats.org/officeDocument/2006/relationships/hyperlink" Target="https://www.kingjamesbibleonline.org/Genesis-2-21/" TargetMode="External"/><Relationship Id="rId31" Type="http://schemas.openxmlformats.org/officeDocument/2006/relationships/hyperlink" Target="https://www.kingjamesbibleonline.org/Genesis-2-22/" TargetMode="External"/><Relationship Id="rId32" Type="http://schemas.openxmlformats.org/officeDocument/2006/relationships/hyperlink" Target="https://www.kingjamesbibleonline.org/Genesis-2-23/" TargetMode="External"/><Relationship Id="rId33" Type="http://schemas.openxmlformats.org/officeDocument/2006/relationships/hyperlink" Target="https://www.kingjamesbibleonline.org/Genesis-2-24/" TargetMode="External"/><Relationship Id="rId34" Type="http://schemas.openxmlformats.org/officeDocument/2006/relationships/hyperlink" Target="https://www.kingjamesbibleonline.org/Genesis-2-25/"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https://www.kingjamesbibleonline.org/strongs-number-H119/" TargetMode="External"/><Relationship Id="rId4" Type="http://schemas.openxmlformats.org/officeDocument/2006/relationships/hyperlink" Target="https://www.kingjamesbibleonline.org/Song-of-Solomon-5-10/" TargetMode="External"/><Relationship Id="rId5" Type="http://schemas.openxmlformats.org/officeDocument/2006/relationships/hyperlink" Target="https://www.kingjamesbibleonline.org/1-Samuel-17-42/" TargetMode="External"/><Relationship Id="rId6" Type="http://schemas.openxmlformats.org/officeDocument/2006/relationships/hyperlink" Target="https://www.kingjamesbibleonline.org/1-Samuel-16-12/" TargetMode="External"/><Relationship Id="rId7" Type="http://schemas.openxmlformats.org/officeDocument/2006/relationships/hyperlink" Target="https://www.kingjamesbibleonline.org/Lamentations-4-7/"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s://www.kingjamesbibleonline.org/John-2-1/" TargetMode="External"/><Relationship Id="rId4" Type="http://schemas.openxmlformats.org/officeDocument/2006/relationships/hyperlink" Target="https://www.kingjamesbibleonline.org/John-2-2/" TargetMode="External"/><Relationship Id="rId5" Type="http://schemas.openxmlformats.org/officeDocument/2006/relationships/hyperlink" Target="https://www.kingjamesbibleonline.org/John-2-3/" TargetMode="External"/><Relationship Id="rId6" Type="http://schemas.openxmlformats.org/officeDocument/2006/relationships/hyperlink" Target="https://www.kingjamesbibleonline.org/John-2-4/" TargetMode="External"/><Relationship Id="rId7" Type="http://schemas.openxmlformats.org/officeDocument/2006/relationships/hyperlink" Target="https://www.kingjamesbibleonline.org/John-2-5/" TargetMode="External"/><Relationship Id="rId8" Type="http://schemas.openxmlformats.org/officeDocument/2006/relationships/hyperlink" Target="https://www.kingjamesbibleonline.org/John-2-6/" TargetMode="External"/><Relationship Id="rId9" Type="http://schemas.openxmlformats.org/officeDocument/2006/relationships/hyperlink" Target="https://www.kingjamesbibleonline.org/John-2-7/"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hyperlink" Target="https://www.kingjamesbibleonline.org/John-2-8/" TargetMode="External"/><Relationship Id="rId4" Type="http://schemas.openxmlformats.org/officeDocument/2006/relationships/hyperlink" Target="https://www.kingjamesbibleonline.org/John-2-9/" TargetMode="External"/><Relationship Id="rId5" Type="http://schemas.openxmlformats.org/officeDocument/2006/relationships/hyperlink" Target="https://www.kingjamesbibleonline.org/John-2-10/" TargetMode="External"/><Relationship Id="rId6" Type="http://schemas.openxmlformats.org/officeDocument/2006/relationships/hyperlink" Target="https://www.kingjamesbibleonline.org/John-2-11/" TargetMode="External"/><Relationship Id="rId7" Type="http://schemas.openxmlformats.org/officeDocument/2006/relationships/hyperlink" Target="https://www.kingjamesbibleonline.org/strongs-number-H3196/"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 Id="rId3" Type="http://schemas.openxmlformats.org/officeDocument/2006/relationships/hyperlink" Target="https://www.kingjamesbibleonline.org/Genesis-25-22/" TargetMode="External"/><Relationship Id="rId4" Type="http://schemas.openxmlformats.org/officeDocument/2006/relationships/hyperlink" Target="https://www.kingjamesbibleonline.org/Genesis-25-23/" TargetMode="External"/><Relationship Id="rId5" Type="http://schemas.openxmlformats.org/officeDocument/2006/relationships/hyperlink" Target="NULL" TargetMode="External"/><Relationship Id="rId6" Type="http://schemas.openxmlformats.org/officeDocument/2006/relationships/hyperlink" Target="https://www.kingjamesbibleonline.org/Genesis-25-24/" TargetMode="External"/><Relationship Id="rId7" Type="http://schemas.openxmlformats.org/officeDocument/2006/relationships/hyperlink" Target="https://www.kingjamesbibleonline.org/Genesis-25-25/" TargetMode="External"/><Relationship Id="rId8" Type="http://schemas.openxmlformats.org/officeDocument/2006/relationships/hyperlink" Target="https://www.kingjamesbibleonline.org/Genesis-25-26/" TargetMode="External"/><Relationship Id="rId9" Type="http://schemas.openxmlformats.org/officeDocument/2006/relationships/hyperlink" Target="https://www.kingjamesbibleonline.org/Genesis-29-21/"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 Id="rId3" Type="http://schemas.openxmlformats.org/officeDocument/2006/relationships/hyperlink" Target="https://www.kingjamesbibleonline.org/Luke-7-31/"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s://www.kingjamesbibleonline.org/Matthew-26-27/" TargetMode="External"/><Relationship Id="rId4" Type="http://schemas.openxmlformats.org/officeDocument/2006/relationships/hyperlink" Target="https://www.kingjamesbibleonline.org/Matthew-26-28/" TargetMode="External"/><Relationship Id="rId5" Type="http://schemas.openxmlformats.org/officeDocument/2006/relationships/hyperlink" Target="https://www.kingjamesbibleonline.org/Matthew-26-29/" TargetMode="External"/><Relationship Id="rId6" Type="http://schemas.openxmlformats.org/officeDocument/2006/relationships/hyperlink" Target="https://www.kingjamesbibleonline.org/Psalms-104-1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24641">
              <a:defRPr/>
            </a:pPr>
            <a:r>
              <a:rPr lang="en-US" dirty="0"/>
              <a:t> Today we're focusing on how to study the bible but more importantly, how to increase your knowledge of the bible. In this series we're going to look at “The Word of God”, which includes the Hebrew and Greek manuscripts, the bibles we use today and the tools we need to accurately study. </a:t>
            </a:r>
          </a:p>
          <a:p>
            <a:endParaRPr lang="en-US"/>
          </a:p>
          <a:p>
            <a:r>
              <a:rPr lang="en-US" dirty="0"/>
              <a:t>God gave me the desire to study his word, in depth, about 25 years ago. Since then, I’ve put together several of these studies on different topics recently however, God has called me to start teaching what I’ve learned, and I believe this is what he’s prepared me for all those years ago. I’m here to share with you the process I use, and I pray you will start using the same process in your studies. You will be amazed at how much of God’s word you didn’t understand. When God called me to this, I couldn’t believe how much I didn’t know. When I learned how to study the Bible instead of just reading the Bible, my knowledge grew fast, it was so exiting to start learning, all of God's Word. If you are serious about it and willing to do some research, you’ll experience the same joy and excitement that I still have today. </a:t>
            </a:r>
          </a:p>
          <a:p>
            <a:endParaRPr lang="en-US"/>
          </a:p>
          <a:p>
            <a:r>
              <a:rPr lang="en-US" dirty="0"/>
              <a:t>When God called me to this, for the first 3 years I couldn’t stop. I was up at 4 am, seven days a week. I would learn something new and chased every rabbit trail I could find, to prove to myself what I was reading was right. I couldn’t stop. That’s how I know this was God. He put me in a state of mind I’ve never experience before. Studying God's word was all I could think about for years and 25 years later, I crave the word and still study several days a week. That same feeling has returned, but now it’s a need to complete my work and share it with the world, if you have a desire for the knowledge of God's word. I'm here for you! Amos 8:11 says there will be a famine not of food or drink but for the Word of God and that famine has been in effect for a couple generations. </a:t>
            </a:r>
          </a:p>
          <a:p>
            <a:endParaRPr lang="en-US"/>
          </a:p>
          <a:p>
            <a:r>
              <a:rPr lang="en-US" dirty="0"/>
              <a:t>You’re probably going to hear some things today you're not familiar with. </a:t>
            </a:r>
          </a:p>
          <a:p>
            <a:r>
              <a:rPr lang="en-US" dirty="0"/>
              <a:t>So, when you do. Just because something is rarely or never taught, does not mean that it’s not true. </a:t>
            </a:r>
          </a:p>
          <a:p>
            <a:endParaRPr lang="en-US"/>
          </a:p>
          <a:p>
            <a:r>
              <a:rPr lang="en-US" dirty="0"/>
              <a:t>So please don’t judge until you’ve done your homework (using the tools you’re about to learn about today). There are many parts of the bible that are difficult to understand. There are parts that are not meant to be understood, that is, until God’s plan requires it. He also has people that he’ll use to bring forth this knowledge and that time has come. The return of Jesus is close at hand and time is running out. If you want to understand the prophecies and what’s coming in these end times, we’ll cover it all. </a:t>
            </a:r>
          </a:p>
          <a:p>
            <a:endParaRPr lang="en-US"/>
          </a:p>
          <a:p>
            <a:r>
              <a:rPr lang="en-US" dirty="0"/>
              <a:t>In closing my introduction: I want to say many churches have great preachers, who are called to preach the gospel. But most are not called to spend years searching the Old Testament for the prophecies. My point here is the church needs both, my passion and desire for complete understanding and that same passion and desire for saving souls. I do not have that same passion for evangelism, but the church needs both and both "are expectations of God". </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a:t>
            </a:fld>
            <a:endParaRPr lang="en-US"/>
          </a:p>
        </p:txBody>
      </p:sp>
    </p:spTree>
    <p:extLst>
      <p:ext uri="{BB962C8B-B14F-4D97-AF65-F5344CB8AC3E}">
        <p14:creationId xmlns:p14="http://schemas.microsoft.com/office/powerpoint/2010/main" val="119835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dirty="0">
                <a:solidFill>
                  <a:schemeClr val="tx2"/>
                </a:solidFill>
                <a:ea typeface="+mn-lt"/>
                <a:cs typeface="+mn-lt"/>
              </a:rPr>
              <a:t>The History of the Bible. The first thing we need when studying the bible is God!! We need to pray for understanding, wisdom and the desire to put the work in for that understanding. This isn't an easy process. But if we put the work in, God will bring the understanding. 25 years ago, when I learned how to study the bible I realized how much, I’d never been taught and some things that I learned were completely wrong.</a:t>
            </a:r>
          </a:p>
          <a:p>
            <a:endParaRPr lang="en-US">
              <a:solidFill>
                <a:schemeClr val="tx2"/>
              </a:solidFill>
              <a:ea typeface="+mn-lt"/>
              <a:cs typeface="+mn-lt"/>
            </a:endParaRPr>
          </a:p>
          <a:p>
            <a:pPr marL="173355" indent="-173355">
              <a:buFont typeface="Arial" panose="020B0604020202020204" pitchFamily="34" charset="0"/>
              <a:buChar char="•"/>
            </a:pPr>
            <a:r>
              <a:rPr lang="en-US" dirty="0">
                <a:solidFill>
                  <a:srgbClr val="0E2841"/>
                </a:solidFill>
                <a:ea typeface="+mn-lt"/>
                <a:cs typeface="+mn-lt"/>
              </a:rPr>
              <a:t>Today we're going to talk a</a:t>
            </a:r>
            <a:r>
              <a:rPr lang="en-US" dirty="0">
                <a:solidFill>
                  <a:schemeClr val="tx2"/>
                </a:solidFill>
                <a:ea typeface="+mn-lt"/>
                <a:cs typeface="+mn-lt"/>
              </a:rPr>
              <a:t>bout where the Bible came from and the accuracy of the different translations. We put a lot of faith into the words of our Bible, so it's very important to know how it came to be and why it's trusted as "The Word of God". There are a lot of books out there that have the word bible on the cover and in the title. Some are good translations, and some are not. You just can’t' walk into a store, buy any bible, and have God's Word. You need to know who's doing the translating and how. </a:t>
            </a:r>
            <a:r>
              <a:rPr lang="en-US" dirty="0">
                <a:solidFill>
                  <a:schemeClr val="tx2"/>
                </a:solidFill>
                <a:cs typeface="Arial"/>
              </a:rPr>
              <a:t> </a:t>
            </a:r>
          </a:p>
          <a:p>
            <a:pPr marL="173370" indent="-173370">
              <a:buFont typeface="Arial" panose="020B0604020202020204" pitchFamily="34" charset="0"/>
              <a:buChar char="•"/>
            </a:pPr>
            <a:endParaRPr lang="en-US">
              <a:solidFill>
                <a:schemeClr val="tx2"/>
              </a:solidFill>
            </a:endParaRPr>
          </a:p>
          <a:p>
            <a:pPr marL="173355" indent="-173355">
              <a:buFont typeface="Arial" panose="020B0604020202020204" pitchFamily="34" charset="0"/>
              <a:buChar char="•"/>
            </a:pPr>
            <a:r>
              <a:rPr lang="en-US" dirty="0">
                <a:solidFill>
                  <a:schemeClr val="tx2"/>
                </a:solidFill>
                <a:ea typeface="+mn-lt"/>
                <a:cs typeface="+mn-lt"/>
              </a:rPr>
              <a:t>So, let’s look at the ancient Manuscripts. These were originally written by God's prophets who were</a:t>
            </a:r>
            <a:r>
              <a:rPr lang="en-US" dirty="0">
                <a:solidFill>
                  <a:srgbClr val="FF0000"/>
                </a:solidFill>
                <a:ea typeface="+mn-lt"/>
                <a:cs typeface="+mn-lt"/>
              </a:rPr>
              <a:t> inspired by God </a:t>
            </a:r>
            <a:r>
              <a:rPr lang="en-US" dirty="0">
                <a:solidFill>
                  <a:srgbClr val="0E2841"/>
                </a:solidFill>
                <a:ea typeface="+mn-lt"/>
                <a:cs typeface="+mn-lt"/>
              </a:rPr>
              <a:t>and</a:t>
            </a:r>
            <a:r>
              <a:rPr lang="en-US" dirty="0">
                <a:solidFill>
                  <a:schemeClr val="tx2"/>
                </a:solidFill>
                <a:ea typeface="+mn-lt"/>
                <a:cs typeface="+mn-lt"/>
              </a:rPr>
              <a:t> then were, copied and passes down from Generation to Generation over hundreds and in some cases thousands of years.</a:t>
            </a:r>
          </a:p>
          <a:p>
            <a:pPr marL="0" indent="0">
              <a:buFont typeface="Arial" panose="020B0604020202020204" pitchFamily="34" charset="0"/>
              <a:buNone/>
            </a:pPr>
            <a:r>
              <a:rPr lang="en-US" dirty="0">
                <a:solidFill>
                  <a:schemeClr val="tx2"/>
                </a:solidFill>
                <a:highlight>
                  <a:srgbClr val="C0C0C0"/>
                </a:highlight>
                <a:ea typeface="+mn-lt"/>
                <a:cs typeface="+mn-lt"/>
              </a:rPr>
              <a:t> </a:t>
            </a:r>
          </a:p>
          <a:p>
            <a:pPr marL="173355" indent="-173355">
              <a:buFont typeface="Arial" panose="020B0604020202020204" pitchFamily="34" charset="0"/>
              <a:buChar char="•"/>
            </a:pPr>
            <a:r>
              <a:rPr lang="en-US" dirty="0">
                <a:solidFill>
                  <a:schemeClr val="tx2"/>
                </a:solidFill>
                <a:ea typeface="+mn-lt"/>
                <a:cs typeface="+mn-lt"/>
              </a:rPr>
              <a:t>Most, written in Hebrew and Greek; number around 20,000 manuscripts in existence. Some are complete versions of the Old and New Testaments, and some just small pieces with a few words. The important thing is they all say the same thing. These texts were written by many different people, at many different times in history, but the words and stories remain the same. They were copied repeatedly by scribes that specialized in this very important job. And the reason we have some bad translations (in our trusted bibles) today, is because of bad scribes back then. That is why it’s a must to be able to translate the bible back to the original text, because these texts are the inspired scriptures of God and with 20,000 manuscripts that read the same, we can be confident that if there are mistakes in our translations, we will be able to correct it, with an Authorized King James, a Strongs Concordance, and a Greens Interlinear Bible.</a:t>
            </a:r>
          </a:p>
          <a:p>
            <a:pPr marL="173370" indent="-173370">
              <a:buFont typeface="Arial" panose="020B0604020202020204" pitchFamily="34" charset="0"/>
              <a:buChar char="•"/>
            </a:pPr>
            <a:endParaRPr lang="en-US">
              <a:solidFill>
                <a:schemeClr val="tx2"/>
              </a:solidFill>
              <a:ea typeface="+mn-lt"/>
              <a:cs typeface="+mn-lt"/>
            </a:endParaRPr>
          </a:p>
          <a:p>
            <a:pPr marL="173355" indent="-173355">
              <a:buFont typeface="Arial" panose="020B0604020202020204" pitchFamily="34" charset="0"/>
              <a:buChar char="•"/>
            </a:pPr>
            <a:r>
              <a:rPr lang="en-US" dirty="0">
                <a:solidFill>
                  <a:schemeClr val="tx2"/>
                </a:solidFill>
                <a:ea typeface="+mn-lt"/>
                <a:cs typeface="+mn-lt"/>
              </a:rPr>
              <a:t>There are several controversial subjects that do require it. For me, it was important to see the words and do my own crude translation. I’m going to teach you how to do it for yourself. You are going to learn some things you didn’t know, and some will be contrary to what you’ve been taught. It’s up to you how you handle it. You can cross your arms and say that’s not what so and so said, or you can get out that old King James and Strong’s concordance and see if you can prove what so and so said right or not. I’m going to give you multiple scriptures to look up and clarify many words we normally just read over. </a:t>
            </a:r>
          </a:p>
          <a:p>
            <a:pPr marL="173370" indent="-173370">
              <a:buFont typeface="Arial" panose="020B0604020202020204" pitchFamily="34" charset="0"/>
              <a:buChar char="•"/>
            </a:pPr>
            <a:endParaRPr lang="en-US">
              <a:solidFill>
                <a:schemeClr val="tx2"/>
              </a:solidFill>
              <a:ea typeface="+mn-lt"/>
              <a:cs typeface="+mn-lt"/>
            </a:endParaRPr>
          </a:p>
          <a:p>
            <a:pPr marL="173355" indent="-173355">
              <a:buFont typeface="Arial" panose="020B0604020202020204" pitchFamily="34" charset="0"/>
              <a:buChar char="•"/>
            </a:pPr>
            <a:r>
              <a:rPr lang="en-US" dirty="0">
                <a:solidFill>
                  <a:schemeClr val="tx2"/>
                </a:solidFill>
                <a:ea typeface="+mn-lt"/>
                <a:cs typeface="+mn-lt"/>
              </a:rPr>
              <a:t>I’m giving you a commonsense approach to studying the bible using God’s word, current world events and world history, that helps prove the Word to be 100% true, and that includes the book of Revelation. </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2</a:t>
            </a:fld>
            <a:endParaRPr lang="en-US"/>
          </a:p>
        </p:txBody>
      </p:sp>
    </p:spTree>
    <p:extLst>
      <p:ext uri="{BB962C8B-B14F-4D97-AF65-F5344CB8AC3E}">
        <p14:creationId xmlns:p14="http://schemas.microsoft.com/office/powerpoint/2010/main" val="2898076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173355" indent="-173355"/>
            <a:r>
              <a:rPr lang="en-US" b="1" dirty="0">
                <a:cs typeface="Arial"/>
              </a:rPr>
              <a:t>The bible time-line </a:t>
            </a:r>
            <a:r>
              <a:rPr lang="en-US">
                <a:cs typeface="Arial"/>
              </a:rPr>
              <a:t>is; Adam and Eve about 6000 years ago or around 4000 BC. Jesus lived about 2000 years ago. This age or period-of-time we are current living in, will last about 7000 years. The final 1000-year period is the Millenium. Jesus sets up his government and rules the earth for 1000 years, and then we will move into the eternity with God. The Bible calls it, the 3</a:t>
            </a:r>
            <a:r>
              <a:rPr lang="en-US" baseline="30000" dirty="0">
                <a:cs typeface="Arial"/>
              </a:rPr>
              <a:t>rd</a:t>
            </a:r>
            <a:r>
              <a:rPr lang="en-US" dirty="0">
                <a:cs typeface="Arial"/>
              </a:rPr>
              <a:t> Heaven. I'm going to use the word age instead of dispensation just because it fits better and is easy. So, let’s look at what the bible say about ages.</a:t>
            </a:r>
            <a:endParaRPr lang="en-US" dirty="0"/>
          </a:p>
          <a:p>
            <a:pPr marL="173370" indent="-173370"/>
            <a:endParaRPr lang="en-US">
              <a:cs typeface="Arial"/>
            </a:endParaRPr>
          </a:p>
          <a:p>
            <a:pPr marL="173355" indent="-173355"/>
            <a:r>
              <a:rPr lang="en-US" b="1" dirty="0">
                <a:cs typeface="Arial"/>
              </a:rPr>
              <a:t>2 Corinthians 12:2-4</a:t>
            </a:r>
            <a:r>
              <a:rPr lang="en-US" dirty="0">
                <a:cs typeface="Arial"/>
              </a:rPr>
              <a:t>. Verse </a:t>
            </a:r>
            <a:r>
              <a:rPr lang="en-US" b="1" dirty="0">
                <a:hlinkClick r:id="rId3" tooltip="2 Corinthians 12:2 KJV verse detail">
                  <a:extLst>
                    <a:ext uri="{A12FA001-AC4F-418D-AE19-62706E023703}">
                      <ahyp:hlinkClr xmlns:ahyp="http://schemas.microsoft.com/office/drawing/2018/hyperlinkcolor" val="tx"/>
                    </a:ext>
                  </a:extLst>
                </a:hlinkClick>
              </a:rPr>
              <a:t>2 </a:t>
            </a:r>
            <a:r>
              <a:rPr lang="en-US" dirty="0">
                <a:hlinkClick r:id="rId3" tooltip="2 Corinthians 12:2 KJV verse detail">
                  <a:extLst>
                    <a:ext uri="{A12FA001-AC4F-418D-AE19-62706E023703}">
                      <ahyp:hlinkClr xmlns:ahyp="http://schemas.microsoft.com/office/drawing/2018/hyperlinkcolor" val="tx"/>
                    </a:ext>
                  </a:extLst>
                </a:hlinkClick>
              </a:rPr>
              <a:t>says:</a:t>
            </a:r>
            <a:r>
              <a:rPr lang="en-US" b="1" dirty="0">
                <a:hlinkClick r:id="rId3" tooltip="2 Corinthians 12:2 KJV verse detail">
                  <a:extLst>
                    <a:ext uri="{A12FA001-AC4F-418D-AE19-62706E023703}">
                      <ahyp:hlinkClr xmlns:ahyp="http://schemas.microsoft.com/office/drawing/2018/hyperlinkcolor" val="tx"/>
                    </a:ext>
                  </a:extLst>
                </a:hlinkClick>
              </a:rPr>
              <a:t> </a:t>
            </a:r>
            <a:r>
              <a:rPr lang="en-US" dirty="0">
                <a:hlinkClick r:id="rId3" tooltip="2 Corinthians 12:2 KJV verse detail">
                  <a:extLst>
                    <a:ext uri="{A12FA001-AC4F-418D-AE19-62706E023703}">
                      <ahyp:hlinkClr xmlns:ahyp="http://schemas.microsoft.com/office/drawing/2018/hyperlinkcolor" val="tx"/>
                    </a:ext>
                  </a:extLst>
                </a:hlinkClick>
              </a:rPr>
              <a:t>I knew a man in Christ above (or a clearer translation before) fourteen years ago, (whether in the body, I cannot tell; or whether out of the body, I cannot tell: God knoweth;) such an one caught up to the </a:t>
            </a:r>
            <a:r>
              <a:rPr lang="en-US" dirty="0">
                <a:highlight>
                  <a:srgbClr val="FFFF00"/>
                </a:highlight>
                <a:hlinkClick r:id="rId3" tooltip="2 Corinthians 12:2 KJV verse detail">
                  <a:extLst>
                    <a:ext uri="{A12FA001-AC4F-418D-AE19-62706E023703}">
                      <ahyp:hlinkClr xmlns:ahyp="http://schemas.microsoft.com/office/drawing/2018/hyperlinkcolor" val="tx"/>
                    </a:ext>
                  </a:extLst>
                </a:hlinkClick>
              </a:rPr>
              <a:t>third heaven</a:t>
            </a:r>
            <a:r>
              <a:rPr lang="en-US" dirty="0">
                <a:hlinkClick r:id="rId3" tooltip="2 Corinthians 12:2 KJV verse detail">
                  <a:extLst>
                    <a:ext uri="{A12FA001-AC4F-418D-AE19-62706E023703}">
                      <ahyp:hlinkClr xmlns:ahyp="http://schemas.microsoft.com/office/drawing/2018/hyperlinkcolor" val="tx"/>
                    </a:ext>
                  </a:extLst>
                </a:hlinkClick>
              </a:rPr>
              <a:t>.</a:t>
            </a:r>
            <a:r>
              <a:rPr lang="en-US"/>
              <a:t> This is Paul talking about when God brought him to heaven to write the book of Revelation, and he doesn't know if he was in spiritual body or his flesh body when this took place. </a:t>
            </a:r>
          </a:p>
          <a:p>
            <a:endParaRPr lang="en-US">
              <a:cs typeface="Arial"/>
            </a:endParaRPr>
          </a:p>
          <a:p>
            <a:r>
              <a:rPr lang="en-US" dirty="0"/>
              <a:t>Ephesians 2:7 </a:t>
            </a:r>
            <a:r>
              <a:rPr lang="en-US" dirty="0">
                <a:hlinkClick r:id="rId4">
                  <a:extLst>
                    <a:ext uri="{A12FA001-AC4F-418D-AE19-62706E023703}">
                      <ahyp:hlinkClr xmlns:ahyp="http://schemas.microsoft.com/office/drawing/2018/hyperlinkcolor" val="tx"/>
                    </a:ext>
                  </a:extLst>
                </a:hlinkClick>
              </a:rPr>
              <a:t>That in the</a:t>
            </a:r>
            <a:r>
              <a:rPr lang="en-US" dirty="0">
                <a:highlight>
                  <a:srgbClr val="FFFF00"/>
                </a:highlight>
                <a:hlinkClick r:id="rId4">
                  <a:extLst>
                    <a:ext uri="{A12FA001-AC4F-418D-AE19-62706E023703}">
                      <ahyp:hlinkClr xmlns:ahyp="http://schemas.microsoft.com/office/drawing/2018/hyperlinkcolor" val="tx"/>
                    </a:ext>
                  </a:extLst>
                </a:hlinkClick>
              </a:rPr>
              <a:t> ages</a:t>
            </a:r>
            <a:r>
              <a:rPr lang="en-US" dirty="0">
                <a:hlinkClick r:id="rId4">
                  <a:extLst>
                    <a:ext uri="{A12FA001-AC4F-418D-AE19-62706E023703}">
                      <ahyp:hlinkClr xmlns:ahyp="http://schemas.microsoft.com/office/drawing/2018/hyperlinkcolor" val="tx"/>
                    </a:ext>
                  </a:extLst>
                </a:hlinkClick>
              </a:rPr>
              <a:t> to come he might shew the exceeding riches of his grace in </a:t>
            </a:r>
            <a:r>
              <a:rPr lang="en-US" i="1" dirty="0">
                <a:hlinkClick r:id="rId4">
                  <a:extLst>
                    <a:ext uri="{A12FA001-AC4F-418D-AE19-62706E023703}">
                      <ahyp:hlinkClr xmlns:ahyp="http://schemas.microsoft.com/office/drawing/2018/hyperlinkcolor" val="tx"/>
                    </a:ext>
                  </a:extLst>
                </a:hlinkClick>
              </a:rPr>
              <a:t>his</a:t>
            </a:r>
            <a:r>
              <a:rPr lang="en-US" dirty="0">
                <a:hlinkClick r:id="rId4">
                  <a:extLst>
                    <a:ext uri="{A12FA001-AC4F-418D-AE19-62706E023703}">
                      <ahyp:hlinkClr xmlns:ahyp="http://schemas.microsoft.com/office/drawing/2018/hyperlinkcolor" val="tx"/>
                    </a:ext>
                  </a:extLst>
                </a:hlinkClick>
              </a:rPr>
              <a:t> kindness toward us through Christ Jesus.</a:t>
            </a:r>
            <a:r>
              <a:rPr lang="en-US"/>
              <a:t>, This is speaking of future ages. The grace and kindness after sin is removed from the world and the earth is blessed by God again. </a:t>
            </a:r>
          </a:p>
          <a:p>
            <a:endParaRPr lang="en-US" dirty="0">
              <a:cs typeface="Arial"/>
            </a:endParaRPr>
          </a:p>
          <a:p>
            <a:r>
              <a:rPr lang="en-US" u="sng" dirty="0"/>
              <a:t>Ephesians</a:t>
            </a:r>
            <a:r>
              <a:rPr lang="en-US" u="sng" dirty="0">
                <a:cs typeface="Arial"/>
              </a:rPr>
              <a:t> 3:1 For</a:t>
            </a:r>
            <a:r>
              <a:rPr lang="en-US" u="sng" dirty="0"/>
              <a:t> this cause I Paul, the prisoner of Jesus Christ for you Gentiles, </a:t>
            </a:r>
            <a:endParaRPr lang="en-US" u="sng" dirty="0">
              <a:solidFill>
                <a:srgbClr val="000000"/>
              </a:solidFill>
            </a:endParaRPr>
          </a:p>
          <a:p>
            <a:r>
              <a:rPr lang="en-US" u="sng" dirty="0">
                <a:solidFill>
                  <a:srgbClr val="000000"/>
                </a:solidFill>
              </a:rPr>
              <a:t>2 </a:t>
            </a:r>
            <a:r>
              <a:rPr lang="en-US" u="sng" dirty="0"/>
              <a:t>If ye have heard of the dispensation of the grace of God which is given me to you-ward:  </a:t>
            </a:r>
            <a:r>
              <a:rPr lang="en-US" dirty="0">
                <a:highlight>
                  <a:srgbClr val="F5F5F5"/>
                </a:highlight>
              </a:rPr>
              <a:t>This the current Earth age we live in today. </a:t>
            </a:r>
            <a:endParaRPr lang="en-US" u="sng" dirty="0"/>
          </a:p>
          <a:p>
            <a:r>
              <a:rPr lang="en-US" u="sng" dirty="0">
                <a:solidFill>
                  <a:srgbClr val="000000"/>
                </a:solidFill>
              </a:rPr>
              <a:t>3 </a:t>
            </a:r>
            <a:r>
              <a:rPr lang="en-US" u="sng" dirty="0"/>
              <a:t>How that by revelation he made known unto me the mystery; (as I wrote afore in few words,</a:t>
            </a:r>
          </a:p>
          <a:p>
            <a:r>
              <a:rPr lang="en-US" u="sng" dirty="0">
                <a:solidFill>
                  <a:srgbClr val="000000"/>
                </a:solidFill>
              </a:rPr>
              <a:t>4 </a:t>
            </a:r>
            <a:r>
              <a:rPr lang="en-US" u="sng" dirty="0"/>
              <a:t>Whereby, when ye read, ye may understand my knowledge in the mystery of Christ)</a:t>
            </a:r>
          </a:p>
          <a:p>
            <a:r>
              <a:rPr lang="en-US" u="sng" dirty="0">
                <a:solidFill>
                  <a:srgbClr val="000000"/>
                </a:solidFill>
              </a:rPr>
              <a:t>5 </a:t>
            </a:r>
            <a:r>
              <a:rPr lang="en-US" u="sng" dirty="0"/>
              <a:t>Which in other ages was not made known unto the sons of men, as it is now revealed unto his holy apostles and prophets by the Spirit; </a:t>
            </a:r>
            <a:r>
              <a:rPr lang="en-US" dirty="0"/>
              <a:t>Here we're talking about passed ages which is the first earth and heaven age. Before it became void and without form. </a:t>
            </a:r>
          </a:p>
          <a:p>
            <a:endParaRPr lang="en-US" dirty="0"/>
          </a:p>
          <a:p>
            <a:r>
              <a:rPr lang="en-US" dirty="0"/>
              <a:t>Ephesians</a:t>
            </a:r>
            <a:r>
              <a:rPr lang="en-US" dirty="0">
                <a:cs typeface="Arial"/>
              </a:rPr>
              <a:t> 3:21 </a:t>
            </a:r>
            <a:r>
              <a:rPr lang="en-US" dirty="0">
                <a:hlinkClick r:id="rId5" tooltip="Ephesians 3:21 KJV verse detail">
                  <a:extLst>
                    <a:ext uri="{A12FA001-AC4F-418D-AE19-62706E023703}">
                      <ahyp:hlinkClr xmlns:ahyp="http://schemas.microsoft.com/office/drawing/2018/hyperlinkcolor" val="tx"/>
                    </a:ext>
                  </a:extLst>
                </a:hlinkClick>
              </a:rPr>
              <a:t>Unto him </a:t>
            </a:r>
            <a:r>
              <a:rPr lang="en-US" i="1" dirty="0">
                <a:hlinkClick r:id="rId5" tooltip="Ephesians 3:21 KJV verse detail">
                  <a:extLst>
                    <a:ext uri="{A12FA001-AC4F-418D-AE19-62706E023703}">
                      <ahyp:hlinkClr xmlns:ahyp="http://schemas.microsoft.com/office/drawing/2018/hyperlinkcolor" val="tx"/>
                    </a:ext>
                  </a:extLst>
                </a:hlinkClick>
              </a:rPr>
              <a:t>be</a:t>
            </a:r>
            <a:r>
              <a:rPr lang="en-US" dirty="0">
                <a:hlinkClick r:id="rId5" tooltip="Ephesians 3:21 KJV verse detail">
                  <a:extLst>
                    <a:ext uri="{A12FA001-AC4F-418D-AE19-62706E023703}">
                      <ahyp:hlinkClr xmlns:ahyp="http://schemas.microsoft.com/office/drawing/2018/hyperlinkcolor" val="tx"/>
                    </a:ext>
                  </a:extLst>
                </a:hlinkClick>
              </a:rPr>
              <a:t> glory in the church by Christ Jesus throughout all </a:t>
            </a:r>
            <a:r>
              <a:rPr lang="en-US" dirty="0">
                <a:highlight>
                  <a:srgbClr val="FFFF00"/>
                </a:highlight>
                <a:hlinkClick r:id="rId5" tooltip="Ephesians 3:21 KJV verse detail">
                  <a:extLst>
                    <a:ext uri="{A12FA001-AC4F-418D-AE19-62706E023703}">
                      <ahyp:hlinkClr xmlns:ahyp="http://schemas.microsoft.com/office/drawing/2018/hyperlinkcolor" val="tx"/>
                    </a:ext>
                  </a:extLst>
                </a:hlinkClick>
              </a:rPr>
              <a:t>ages,</a:t>
            </a:r>
            <a:r>
              <a:rPr lang="en-US" dirty="0">
                <a:hlinkClick r:id="rId5" tooltip="Ephesians 3:21 KJV verse detail">
                  <a:extLst>
                    <a:ext uri="{A12FA001-AC4F-418D-AE19-62706E023703}">
                      <ahyp:hlinkClr xmlns:ahyp="http://schemas.microsoft.com/office/drawing/2018/hyperlinkcolor" val="tx"/>
                    </a:ext>
                  </a:extLst>
                </a:hlinkClick>
              </a:rPr>
              <a:t> world without end. Amen.</a:t>
            </a:r>
            <a:r>
              <a:rPr lang="en-US" dirty="0">
                <a:cs typeface="Arial"/>
              </a:rPr>
              <a:t>,</a:t>
            </a:r>
            <a:endParaRPr lang="en-US" dirty="0"/>
          </a:p>
          <a:p>
            <a:endParaRPr lang="en-US">
              <a:cs typeface="Arial"/>
            </a:endParaRPr>
          </a:p>
          <a:p>
            <a:r>
              <a:rPr lang="en-US" dirty="0">
                <a:cs typeface="Arial"/>
              </a:rPr>
              <a:t>Colossians 1:26 (</a:t>
            </a:r>
            <a:r>
              <a:rPr lang="en-US" i="1" dirty="0">
                <a:hlinkClick r:id="rId6" tooltip="Colossians 1:26 KJV verse detail">
                  <a:extLst>
                    <a:ext uri="{A12FA001-AC4F-418D-AE19-62706E023703}">
                      <ahyp:hlinkClr xmlns:ahyp="http://schemas.microsoft.com/office/drawing/2018/hyperlinkcolor" val="tx"/>
                    </a:ext>
                  </a:extLst>
                </a:hlinkClick>
              </a:rPr>
              <a:t>Even</a:t>
            </a:r>
            <a:r>
              <a:rPr lang="en-US" dirty="0">
                <a:hlinkClick r:id="rId6" tooltip="Colossians 1:26 KJV verse detail">
                  <a:extLst>
                    <a:ext uri="{A12FA001-AC4F-418D-AE19-62706E023703}">
                      <ahyp:hlinkClr xmlns:ahyp="http://schemas.microsoft.com/office/drawing/2018/hyperlinkcolor" val="tx"/>
                    </a:ext>
                  </a:extLst>
                </a:hlinkClick>
              </a:rPr>
              <a:t> the mystery which hath been hid from</a:t>
            </a:r>
            <a:r>
              <a:rPr lang="en-US" dirty="0">
                <a:highlight>
                  <a:srgbClr val="FFFF00"/>
                </a:highlight>
                <a:hlinkClick r:id="rId6" tooltip="Colossians 1:26 KJV verse detail">
                  <a:extLst>
                    <a:ext uri="{A12FA001-AC4F-418D-AE19-62706E023703}">
                      <ahyp:hlinkClr xmlns:ahyp="http://schemas.microsoft.com/office/drawing/2018/hyperlinkcolor" val="tx"/>
                    </a:ext>
                  </a:extLst>
                </a:hlinkClick>
              </a:rPr>
              <a:t> ages</a:t>
            </a:r>
            <a:r>
              <a:rPr lang="en-US" dirty="0">
                <a:hlinkClick r:id="rId6" tooltip="Colossians 1:26 KJV verse detail">
                  <a:extLst>
                    <a:ext uri="{A12FA001-AC4F-418D-AE19-62706E023703}">
                      <ahyp:hlinkClr xmlns:ahyp="http://schemas.microsoft.com/office/drawing/2018/hyperlinkcolor" val="tx"/>
                    </a:ext>
                  </a:extLst>
                </a:hlinkClick>
              </a:rPr>
              <a:t> and from generations, but now is made manifest to his saints</a:t>
            </a:r>
            <a:r>
              <a:rPr lang="en-US" dirty="0">
                <a:cs typeface="Arial"/>
              </a:rPr>
              <a:t>. This mysteries which were hidden from the ages are about to be revealed to you. </a:t>
            </a:r>
          </a:p>
          <a:p>
            <a:endParaRPr lang="en-US">
              <a:cs typeface="Arial"/>
            </a:endParaRPr>
          </a:p>
          <a:p>
            <a:r>
              <a:rPr lang="en-US" dirty="0">
                <a:cs typeface="Arial"/>
              </a:rPr>
              <a:t>Above are examples of ages as used in the new testament. So, If the Eternity (which is future that Paul was taken to) is the 3</a:t>
            </a:r>
            <a:r>
              <a:rPr lang="en-US" baseline="30000" dirty="0">
                <a:cs typeface="Arial"/>
              </a:rPr>
              <a:t>rd</a:t>
            </a:r>
            <a:r>
              <a:rPr lang="en-US" dirty="0">
                <a:cs typeface="Arial"/>
              </a:rPr>
              <a:t> Heaven Age, then we must be living in the 2</a:t>
            </a:r>
            <a:r>
              <a:rPr lang="en-US" baseline="30000" dirty="0">
                <a:cs typeface="Arial"/>
              </a:rPr>
              <a:t>nd</a:t>
            </a:r>
            <a:r>
              <a:rPr lang="en-US" dirty="0">
                <a:cs typeface="Arial"/>
              </a:rPr>
              <a:t> Heaven age, and I’ll add 2</a:t>
            </a:r>
            <a:r>
              <a:rPr lang="en-US" baseline="30000" dirty="0">
                <a:cs typeface="Arial"/>
              </a:rPr>
              <a:t>nd</a:t>
            </a:r>
            <a:r>
              <a:rPr lang="en-US">
                <a:cs typeface="Arial"/>
              </a:rPr>
              <a:t> Earth Age. This word age in the Greek means "Ions" which means course, eternal, forever. It's where our word Eons comes from, and it's just a period of time usually a very long period of time. </a:t>
            </a:r>
          </a:p>
          <a:p>
            <a:endParaRPr lang="en-US"/>
          </a:p>
          <a:p>
            <a:r>
              <a:rPr lang="en-US" b="1" dirty="0"/>
              <a:t>Now the Manuscripts: </a:t>
            </a:r>
            <a:r>
              <a:rPr lang="en-US"/>
              <a:t>One of the more recent finding was in 1947 the Dead Sea Scrolls, which date back to the 3rd century B.C. The most complete and of the oldest manuscripts ever found, and this text reads just like the rest. </a:t>
            </a:r>
            <a:endParaRPr lang="en-US">
              <a:latin typeface="Aptos"/>
              <a:cs typeface="Arial"/>
            </a:endParaRPr>
          </a:p>
          <a:p>
            <a:endParaRPr lang="en-US">
              <a:latin typeface="Arial"/>
              <a:cs typeface="Arial"/>
            </a:endParaRPr>
          </a:p>
          <a:p>
            <a:r>
              <a:rPr lang="en-US" b="1" dirty="0"/>
              <a:t>The King James Bible</a:t>
            </a:r>
            <a:r>
              <a:rPr lang="en-US"/>
              <a:t>: The King James Bible was originally written in Elizabethan English, which is a lot different than the English we speak today. There is also a letter from the translators in the front of the Original King James 1611, that acknowledged the potential for errors due to challenges in conveying the exact meaning when translating from Hebrew and Greek, as you will see for yourself. </a:t>
            </a:r>
            <a:endParaRPr lang="en-US">
              <a:latin typeface="Arial"/>
              <a:cs typeface="Arial"/>
            </a:endParaRPr>
          </a:p>
          <a:p>
            <a:endParaRPr lang="en-US">
              <a:latin typeface="Arial"/>
              <a:cs typeface="Arial"/>
            </a:endParaRPr>
          </a:p>
          <a:p>
            <a:r>
              <a:rPr lang="en-US" b="1" dirty="0"/>
              <a:t>Other bible translations</a:t>
            </a:r>
            <a:r>
              <a:rPr lang="en-US"/>
              <a:t>: The NIV, for example, is a thought for thought translation. That means the translator, reads a passage, and translates the passage how he or she thought it should be translated, which is not an accurate way to translate, you need to be careful of these newer Bibles and make sure you understand how and who translated it. These bibles are easy to read, and a lot of people use them. They are great for ease of reading and at times do help with understanding.and in some places they can be translated better than the King James.  But the way to the manuscripts is the King James, and this is where we’ll find God.</a:t>
            </a:r>
            <a:endParaRPr lang="en-US">
              <a:cs typeface="Arial"/>
            </a:endParaRP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3</a:t>
            </a:fld>
            <a:endParaRPr lang="en-US"/>
          </a:p>
        </p:txBody>
      </p:sp>
    </p:spTree>
    <p:extLst>
      <p:ext uri="{BB962C8B-B14F-4D97-AF65-F5344CB8AC3E}">
        <p14:creationId xmlns:p14="http://schemas.microsoft.com/office/powerpoint/2010/main" val="2666074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spcAft>
                <a:spcPts val="809"/>
              </a:spcAft>
            </a:pPr>
            <a:r>
              <a:rPr lang="en-US" kern="100">
                <a:solidFill>
                  <a:schemeClr val="tx1">
                    <a:alpha val="80000"/>
                  </a:schemeClr>
                </a:solidFill>
                <a:ea typeface="Aptos" panose="020B0004020202020204" pitchFamily="34" charset="0"/>
                <a:cs typeface="Times New Roman"/>
              </a:rPr>
              <a:t>Here are some key events in the history of the King James Bible:</a:t>
            </a: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highlight>
                  <a:srgbClr val="FFFF00"/>
                </a:highlight>
                <a:ea typeface="Aptos" panose="020B0004020202020204" pitchFamily="34" charset="0"/>
                <a:cs typeface="Times New Roman"/>
              </a:rPr>
              <a:t>1609</a:t>
            </a:r>
            <a:r>
              <a:rPr lang="en-US" kern="100">
                <a:solidFill>
                  <a:schemeClr val="tx1">
                    <a:alpha val="80000"/>
                  </a:schemeClr>
                </a:solidFill>
                <a:highlight>
                  <a:srgbClr val="FFFF00"/>
                </a:highlight>
                <a:ea typeface="Aptos" panose="020B0004020202020204" pitchFamily="34" charset="0"/>
                <a:cs typeface="Times New Roman"/>
              </a:rPr>
              <a:t>: The first printing of the King James Bible, which included all 80 books</a:t>
            </a:r>
            <a:endParaRPr lang="en-US" kern="100">
              <a:solidFill>
                <a:srgbClr val="000000">
                  <a:alpha val="80000"/>
                </a:srgbClr>
              </a:solidFill>
              <a:highlight>
                <a:srgbClr val="FFFF00"/>
              </a:highlight>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highlight>
                  <a:srgbClr val="FFFF00"/>
                </a:highlight>
                <a:ea typeface="Aptos" panose="020B0004020202020204" pitchFamily="34" charset="0"/>
                <a:cs typeface="Times New Roman"/>
              </a:rPr>
              <a:t>1611</a:t>
            </a:r>
            <a:r>
              <a:rPr lang="en-US" kern="100">
                <a:solidFill>
                  <a:schemeClr val="tx1">
                    <a:alpha val="80000"/>
                  </a:schemeClr>
                </a:solidFill>
                <a:highlight>
                  <a:srgbClr val="FFFF00"/>
                </a:highlight>
                <a:ea typeface="Aptos" panose="020B0004020202020204" pitchFamily="34" charset="0"/>
                <a:cs typeface="Times New Roman"/>
              </a:rPr>
              <a:t>: The King James Bible was revised and printed again, still including all 80 books</a:t>
            </a:r>
            <a:endParaRPr lang="en-US" kern="100">
              <a:solidFill>
                <a:srgbClr val="000000">
                  <a:alpha val="80000"/>
                </a:srgbClr>
              </a:solidFill>
              <a:highlight>
                <a:srgbClr val="FFFF00"/>
              </a:highlight>
              <a:latin typeface="Aptos"/>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ea typeface="Aptos" panose="020B0004020202020204" pitchFamily="34" charset="0"/>
                <a:cs typeface="Times New Roman"/>
              </a:rPr>
              <a:t>1782</a:t>
            </a:r>
            <a:r>
              <a:rPr lang="en-US" kern="100">
                <a:solidFill>
                  <a:schemeClr val="tx1">
                    <a:alpha val="80000"/>
                  </a:schemeClr>
                </a:solidFill>
                <a:ea typeface="Aptos" panose="020B0004020202020204" pitchFamily="34" charset="0"/>
                <a:cs typeface="Times New Roman"/>
              </a:rPr>
              <a:t>: Robert Aitken's Bible, the first English-language King James Version to be printed in America, was published</a:t>
            </a:r>
            <a:endParaRPr lang="en-US" kern="100">
              <a:solidFill>
                <a:srgbClr val="000000">
                  <a:alpha val="80000"/>
                </a:srgbClr>
              </a:solidFill>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ea typeface="Aptos" panose="020B0004020202020204" pitchFamily="34" charset="0"/>
                <a:cs typeface="Times New Roman"/>
              </a:rPr>
              <a:t>1825:</a:t>
            </a:r>
            <a:r>
              <a:rPr lang="en-US" kern="100">
                <a:solidFill>
                  <a:schemeClr val="tx1">
                    <a:alpha val="80000"/>
                  </a:schemeClr>
                </a:solidFill>
                <a:ea typeface="Aptos" panose="020B0004020202020204" pitchFamily="34" charset="0"/>
                <a:cs typeface="Times New Roman"/>
              </a:rPr>
              <a:t> The British and The Foreign Bible Society decided to remove the Apocrypha and reduce the bible to 66 books. These books were never accepted as scripture by the Jews but were held in high esteem. And they are worth reading, anything that expands on the word of God is.</a:t>
            </a:r>
            <a:endParaRPr lang="en-US" kern="100">
              <a:solidFill>
                <a:srgbClr val="000000">
                  <a:alpha val="80000"/>
                </a:srgbClr>
              </a:solidFill>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ea typeface="Aptos" panose="020B0004020202020204" pitchFamily="34" charset="0"/>
                <a:cs typeface="Times New Roman"/>
              </a:rPr>
              <a:t>1833</a:t>
            </a:r>
            <a:r>
              <a:rPr lang="en-US" kern="100">
                <a:solidFill>
                  <a:schemeClr val="tx1">
                    <a:alpha val="80000"/>
                  </a:schemeClr>
                </a:solidFill>
                <a:ea typeface="Aptos" panose="020B0004020202020204" pitchFamily="34" charset="0"/>
                <a:cs typeface="Times New Roman"/>
              </a:rPr>
              <a:t>: Noah Webster published his own revision of the King James Bible</a:t>
            </a:r>
            <a:endParaRPr lang="en-US" kern="100">
              <a:solidFill>
                <a:srgbClr val="000000">
                  <a:alpha val="80000"/>
                </a:srgbClr>
              </a:solidFill>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ea typeface="Aptos" panose="020B0004020202020204" pitchFamily="34" charset="0"/>
                <a:cs typeface="Times New Roman"/>
              </a:rPr>
              <a:t>1846</a:t>
            </a:r>
            <a:r>
              <a:rPr lang="en-US" kern="100">
                <a:solidFill>
                  <a:schemeClr val="tx1">
                    <a:alpha val="80000"/>
                  </a:schemeClr>
                </a:solidFill>
                <a:ea typeface="Aptos" panose="020B0004020202020204" pitchFamily="34" charset="0"/>
                <a:cs typeface="Times New Roman"/>
              </a:rPr>
              <a:t>: The Illuminated Bible, a lavishly illustrated King James Version, was printed in America</a:t>
            </a:r>
            <a:endParaRPr lang="en-US" kern="100">
              <a:solidFill>
                <a:srgbClr val="000000">
                  <a:alpha val="80000"/>
                </a:srgbClr>
              </a:solidFill>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ea typeface="Aptos" panose="020B0004020202020204" pitchFamily="34" charset="0"/>
                <a:cs typeface="Times New Roman"/>
              </a:rPr>
              <a:t>1885</a:t>
            </a:r>
            <a:r>
              <a:rPr lang="en-US" kern="100">
                <a:solidFill>
                  <a:schemeClr val="tx1">
                    <a:alpha val="80000"/>
                  </a:schemeClr>
                </a:solidFill>
                <a:ea typeface="Aptos" panose="020B0004020202020204" pitchFamily="34" charset="0"/>
                <a:cs typeface="Times New Roman"/>
              </a:rPr>
              <a:t>: The "Revised Version" Bible was published, marking the first major English revision of the King James</a:t>
            </a:r>
            <a:endParaRPr lang="en-US" kern="100">
              <a:solidFill>
                <a:srgbClr val="000000">
                  <a:alpha val="80000"/>
                </a:srgbClr>
              </a:solidFill>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r>
              <a:rPr lang="en-US" b="1" kern="100">
                <a:solidFill>
                  <a:schemeClr val="tx1">
                    <a:alpha val="80000"/>
                  </a:schemeClr>
                </a:solidFill>
                <a:highlight>
                  <a:srgbClr val="FFFF00"/>
                </a:highlight>
                <a:ea typeface="Aptos" panose="020B0004020202020204" pitchFamily="34" charset="0"/>
                <a:cs typeface="Times New Roman"/>
              </a:rPr>
              <a:t>1901</a:t>
            </a:r>
            <a:r>
              <a:rPr lang="en-US" kern="100">
                <a:solidFill>
                  <a:schemeClr val="tx1">
                    <a:alpha val="80000"/>
                  </a:schemeClr>
                </a:solidFill>
                <a:highlight>
                  <a:srgbClr val="FFFF00"/>
                </a:highlight>
                <a:ea typeface="Aptos" panose="020B0004020202020204" pitchFamily="34" charset="0"/>
                <a:cs typeface="Times New Roman"/>
              </a:rPr>
              <a:t>: The "American Standard Version" was published, another revision of the King James</a:t>
            </a:r>
            <a:endParaRPr lang="en-US" kern="100" dirty="0">
              <a:solidFill>
                <a:srgbClr val="000000">
                  <a:alpha val="80000"/>
                </a:srgbClr>
              </a:solidFill>
              <a:highlight>
                <a:srgbClr val="FFFF00"/>
              </a:highlight>
              <a:ea typeface="Aptos" panose="020B0004020202020204" pitchFamily="34" charset="0"/>
              <a:cs typeface="Times New Roman"/>
            </a:endParaRPr>
          </a:p>
          <a:p>
            <a:pPr marL="346710" indent="-346710">
              <a:spcAft>
                <a:spcPts val="809"/>
              </a:spcAft>
              <a:buSzPts val="1000"/>
              <a:buFont typeface="Arial" panose="05050102010706020507" pitchFamily="18" charset="2"/>
              <a:buChar char="•"/>
              <a:tabLst>
                <a:tab pos="462321" algn="l"/>
              </a:tabLst>
            </a:pPr>
            <a:endParaRPr lang="en-US" kern="100" dirty="0">
              <a:solidFill>
                <a:srgbClr val="000000">
                  <a:alpha val="80000"/>
                </a:srgbClr>
              </a:solidFill>
              <a:highlight>
                <a:srgbClr val="FFFF00"/>
              </a:highlight>
              <a:ea typeface="Aptos" panose="020B0004020202020204" pitchFamily="34" charset="0"/>
              <a:cs typeface="Times New Roman"/>
            </a:endParaRPr>
          </a:p>
          <a:p>
            <a:pPr marL="173355" indent="-173355">
              <a:spcAft>
                <a:spcPts val="809"/>
              </a:spcAft>
              <a:buFont typeface="Arial" panose="020B0604020202020204" pitchFamily="34" charset="0"/>
              <a:buChar char="•"/>
            </a:pPr>
            <a:r>
              <a:rPr lang="en-US" kern="100">
                <a:solidFill>
                  <a:schemeClr val="tx1">
                    <a:alpha val="80000"/>
                  </a:schemeClr>
                </a:solidFill>
                <a:ea typeface="Aptos" panose="020B0004020202020204" pitchFamily="34" charset="0"/>
                <a:cs typeface="Times New Roman"/>
              </a:rPr>
              <a:t>The King James Bible (KJV) was published in 1611 under the patronage of King James the first of England.</a:t>
            </a:r>
            <a:endParaRPr lang="en-US" kern="100">
              <a:solidFill>
                <a:srgbClr val="000000">
                  <a:alpha val="80000"/>
                </a:srgbClr>
              </a:solidFill>
              <a:ea typeface="Aptos" panose="020B0004020202020204" pitchFamily="34" charset="0"/>
              <a:cs typeface="Times New Roman"/>
            </a:endParaRPr>
          </a:p>
          <a:p>
            <a:pPr marL="173355" indent="-173355">
              <a:spcAft>
                <a:spcPts val="809"/>
              </a:spcAft>
              <a:buFont typeface="Arial" panose="020B0604020202020204" pitchFamily="34" charset="0"/>
              <a:buChar char="•"/>
            </a:pPr>
            <a:r>
              <a:rPr lang="en-US" kern="100">
                <a:solidFill>
                  <a:schemeClr val="tx1">
                    <a:alpha val="80000"/>
                  </a:schemeClr>
                </a:solidFill>
                <a:ea typeface="Aptos" panose="020B0004020202020204" pitchFamily="34" charset="0"/>
                <a:cs typeface="Times New Roman"/>
              </a:rPr>
              <a:t>The KJV was the standard English Bible from the mid-17th century to the early 20th century. </a:t>
            </a:r>
            <a:endParaRPr lang="en-US" kern="100">
              <a:solidFill>
                <a:srgbClr val="000000">
                  <a:alpha val="80000"/>
                </a:srgbClr>
              </a:solidFill>
              <a:latin typeface="Aptos" panose="020B0004020202020204" pitchFamily="34" charset="0"/>
              <a:ea typeface="Aptos" panose="020B0004020202020204" pitchFamily="34" charset="0"/>
              <a:cs typeface="Times New Roman"/>
            </a:endParaRP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4</a:t>
            </a:fld>
            <a:endParaRPr lang="en-US"/>
          </a:p>
        </p:txBody>
      </p:sp>
    </p:spTree>
    <p:extLst>
      <p:ext uri="{BB962C8B-B14F-4D97-AF65-F5344CB8AC3E}">
        <p14:creationId xmlns:p14="http://schemas.microsoft.com/office/powerpoint/2010/main" val="355718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24641">
              <a:defRPr/>
            </a:pPr>
            <a:r>
              <a:rPr lang="en-US" b="1" dirty="0"/>
              <a:t>The Companion Bible </a:t>
            </a:r>
            <a:r>
              <a:rPr lang="en-US" dirty="0"/>
              <a:t>is a King James Study Bible that helps you understand the original languages. It has side margin with references. At times</a:t>
            </a:r>
            <a:r>
              <a:rPr lang="en-US"/>
              <a:t> you may not understand a word, or come across a verse that just doesn’t make sense. There is a good chance that Bullinger has it listed in the side column with notes about other places the word is used in the bible, also notes on history and general notes on translations.  </a:t>
            </a:r>
            <a:r>
              <a:rPr lang="en-US" dirty="0">
                <a:hlinkClick r:id="rId3"/>
              </a:rPr>
              <a:t>https://levendwater.org/The%20Companion%20Bible.htm</a:t>
            </a:r>
            <a:endParaRPr lang="en-US" dirty="0"/>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5</a:t>
            </a:fld>
            <a:endParaRPr lang="en-US"/>
          </a:p>
        </p:txBody>
      </p:sp>
    </p:spTree>
    <p:extLst>
      <p:ext uri="{BB962C8B-B14F-4D97-AF65-F5344CB8AC3E}">
        <p14:creationId xmlns:p14="http://schemas.microsoft.com/office/powerpoint/2010/main" val="422535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b="1"/>
              <a:t>Continuing with The Companion Bible:</a:t>
            </a:r>
            <a:r>
              <a:rPr lang="en-US"/>
              <a:t> Let's look at an example of these tools. We start with Genesis chapter 1 verses 1 &amp; 2</a:t>
            </a:r>
            <a:r>
              <a:rPr lang="en-US">
                <a:solidFill>
                  <a:schemeClr val="tx1"/>
                </a:solidFill>
              </a:rPr>
              <a:t>. </a:t>
            </a:r>
            <a:r>
              <a:rPr lang="en-US" b="1" i="1">
                <a:solidFill>
                  <a:schemeClr val="tx1"/>
                </a:solidFill>
              </a:rPr>
              <a:t>Read it</a:t>
            </a:r>
            <a:r>
              <a:rPr lang="en-US">
                <a:solidFill>
                  <a:schemeClr val="tx1"/>
                </a:solidFill>
              </a:rPr>
              <a:t>. </a:t>
            </a:r>
            <a:r>
              <a:rPr lang="en-US" u="sng">
                <a:solidFill>
                  <a:schemeClr val="tx1"/>
                </a:solidFill>
              </a:rPr>
              <a:t>Genesis 1 verse 1. </a:t>
            </a:r>
            <a:r>
              <a:rPr lang="en-US" sz="1200" b="0" i="0" u="sng" strike="noStrike" kern="1200" dirty="0">
                <a:solidFill>
                  <a:schemeClr val="tx1"/>
                </a:solidFill>
                <a:effectLst/>
                <a:latin typeface="+mn-lt"/>
                <a:ea typeface="+mn-ea"/>
                <a:cs typeface="+mn-cs"/>
                <a:hlinkClick r:id="rId3" tooltip="Genesis 1:1 KJV verse detail">
                  <a:extLst>
                    <a:ext uri="{A12FA001-AC4F-418D-AE19-62706E023703}">
                      <ahyp:hlinkClr xmlns:ahyp="http://schemas.microsoft.com/office/drawing/2018/hyperlinkcolor" val="tx"/>
                    </a:ext>
                  </a:extLst>
                </a:hlinkClick>
              </a:rPr>
              <a:t>In the beginning God created the heaven and the earth.</a:t>
            </a:r>
            <a:endParaRPr lang="en-US" sz="1200" b="0" i="0" u="sng" kern="1200" dirty="0">
              <a:solidFill>
                <a:schemeClr val="tx1"/>
              </a:solidFill>
              <a:effectLst/>
              <a:latin typeface="+mn-lt"/>
              <a:ea typeface="+mn-ea"/>
              <a:cs typeface="+mn-cs"/>
            </a:endParaRPr>
          </a:p>
          <a:p>
            <a:r>
              <a:rPr lang="en-US" sz="1200" b="1" i="0" u="sng" strike="noStrike" kern="1200" dirty="0">
                <a:solidFill>
                  <a:schemeClr val="tx1"/>
                </a:solidFill>
                <a:effectLst/>
                <a:latin typeface="+mn-lt"/>
                <a:ea typeface="+mn-ea"/>
                <a:cs typeface="+mn-cs"/>
                <a:hlinkClick r:id="rId4" tooltip="Genesis 1:2 KJV verse detail">
                  <a:extLst>
                    <a:ext uri="{A12FA001-AC4F-418D-AE19-62706E023703}">
                      <ahyp:hlinkClr xmlns:ahyp="http://schemas.microsoft.com/office/drawing/2018/hyperlinkcolor" val="tx"/>
                    </a:ext>
                  </a:extLst>
                </a:hlinkClick>
              </a:rPr>
              <a:t>2 </a:t>
            </a:r>
            <a:r>
              <a:rPr lang="en-US" sz="1200" b="0" i="0" u="sng" strike="noStrike" kern="1200" dirty="0">
                <a:solidFill>
                  <a:schemeClr val="tx1"/>
                </a:solidFill>
                <a:effectLst/>
                <a:latin typeface="+mn-lt"/>
                <a:ea typeface="+mn-ea"/>
                <a:cs typeface="+mn-cs"/>
                <a:hlinkClick r:id="rId4" tooltip="Genesis 1:2 KJV verse detail">
                  <a:extLst>
                    <a:ext uri="{A12FA001-AC4F-418D-AE19-62706E023703}">
                      <ahyp:hlinkClr xmlns:ahyp="http://schemas.microsoft.com/office/drawing/2018/hyperlinkcolor" val="tx"/>
                    </a:ext>
                  </a:extLst>
                </a:hlinkClick>
              </a:rPr>
              <a:t>And the earth was without form, and void; and darkness </a:t>
            </a:r>
            <a:r>
              <a:rPr lang="en-US" sz="1200" b="0" i="1" u="sng" strike="noStrike" kern="1200" dirty="0">
                <a:solidFill>
                  <a:schemeClr val="tx1"/>
                </a:solidFill>
                <a:effectLst/>
                <a:latin typeface="+mn-lt"/>
                <a:ea typeface="+mn-ea"/>
                <a:cs typeface="+mn-cs"/>
                <a:hlinkClick r:id="rId4" tooltip="Genesis 1:2 KJV verse detail">
                  <a:extLst>
                    <a:ext uri="{A12FA001-AC4F-418D-AE19-62706E023703}">
                      <ahyp:hlinkClr xmlns:ahyp="http://schemas.microsoft.com/office/drawing/2018/hyperlinkcolor" val="tx"/>
                    </a:ext>
                  </a:extLst>
                </a:hlinkClick>
              </a:rPr>
              <a:t>was</a:t>
            </a:r>
            <a:r>
              <a:rPr lang="en-US" sz="1200" b="0" i="0" u="sng" strike="noStrike" kern="1200" dirty="0">
                <a:solidFill>
                  <a:schemeClr val="tx1"/>
                </a:solidFill>
                <a:effectLst/>
                <a:latin typeface="+mn-lt"/>
                <a:ea typeface="+mn-ea"/>
                <a:cs typeface="+mn-cs"/>
                <a:hlinkClick r:id="rId4" tooltip="Genesis 1:2 KJV verse detail">
                  <a:extLst>
                    <a:ext uri="{A12FA001-AC4F-418D-AE19-62706E023703}">
                      <ahyp:hlinkClr xmlns:ahyp="http://schemas.microsoft.com/office/drawing/2018/hyperlinkcolor" val="tx"/>
                    </a:ext>
                  </a:extLst>
                </a:hlinkClick>
              </a:rPr>
              <a:t> upon the face of the deep. And the Spirit of God moved upon the face of the waters.</a:t>
            </a:r>
            <a:endParaRPr lang="en-US" sz="1200" b="0" i="0" u="sng" kern="1200" dirty="0">
              <a:solidFill>
                <a:schemeClr val="tx1"/>
              </a:solidFill>
              <a:effectLst/>
              <a:latin typeface="+mn-lt"/>
              <a:ea typeface="+mn-ea"/>
              <a:cs typeface="+mn-cs"/>
            </a:endParaRPr>
          </a:p>
          <a:p>
            <a:endParaRPr lang="en-US"/>
          </a:p>
          <a:p>
            <a:r>
              <a:rPr lang="en-US" dirty="0"/>
              <a:t>Sounds straight forward, right! Let's look at the second verse, </a:t>
            </a:r>
            <a:r>
              <a:rPr lang="en-US" u="sng" dirty="0"/>
              <a:t>And the earth was without form and void</a:t>
            </a:r>
            <a:r>
              <a:rPr lang="en-US"/>
              <a:t>. In this first verse God just created the Earth. why would he create it void and without form? Doesn’t that seem odd? God just created the earth, and it’s void and without form, he created a mess?  Then his spirit moved upon the face of the earth, and here we have the events of Genisis.</a:t>
            </a:r>
          </a:p>
          <a:p>
            <a:r>
              <a:rPr lang="en-US"/>
              <a:t>Let’s take a closer look and see if we can make better sense of this verse. </a:t>
            </a:r>
          </a:p>
          <a:p>
            <a:endParaRPr lang="en-US"/>
          </a:p>
          <a:p>
            <a:r>
              <a:rPr lang="en-US" dirty="0"/>
              <a:t> </a:t>
            </a:r>
            <a:r>
              <a:rPr lang="en-US" dirty="0">
                <a:hlinkClick r:id="rId5"/>
              </a:rPr>
              <a:t>https://levendwater.org/The%20Companion%20Bible.htm</a:t>
            </a:r>
            <a:endParaRPr lang="en-US" dirty="0"/>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6</a:t>
            </a:fld>
            <a:endParaRPr lang="en-US"/>
          </a:p>
        </p:txBody>
      </p:sp>
    </p:spTree>
    <p:extLst>
      <p:ext uri="{BB962C8B-B14F-4D97-AF65-F5344CB8AC3E}">
        <p14:creationId xmlns:p14="http://schemas.microsoft.com/office/powerpoint/2010/main" val="3595111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a:t>God tells us to compare scripture to scripture, so we’re going to look for another place that covers (the Earths creation). The Companion Bible will give you a scripture comparison </a:t>
            </a:r>
            <a:r>
              <a:rPr lang="en-US" dirty="0"/>
              <a:t>overload; with this bible you'll never be under informed.</a:t>
            </a:r>
            <a:r>
              <a:rPr lang="en-US" dirty="0">
                <a:solidFill>
                  <a:schemeClr val="accent6">
                    <a:lumMod val="76000"/>
                  </a:schemeClr>
                </a:solidFill>
              </a:rPr>
              <a:t> (Cover was and without above)</a:t>
            </a:r>
          </a:p>
          <a:p>
            <a:endParaRPr lang="en-US"/>
          </a:p>
          <a:p>
            <a:r>
              <a:rPr lang="en-US"/>
              <a:t>This is a screen shot from the Companion Bible. You see the small circle by the word (was), that means there is a note in the side column. So, let's look in the notes for Verse 2 and we find (was=became). So, this word can be translated either way. In our verse (became) makes a lot more sense than (was) and that will be very clear after we cover Isaiah 45:18. Next word (without form=waste), that’s a good translation, but you’re about to see how your understanding will increase by taking the time see how this word is used in other places. But first let's look at these words in the Strong's Concordance, which is going to give us the same information. </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7</a:t>
            </a:fld>
            <a:endParaRPr lang="en-US"/>
          </a:p>
        </p:txBody>
      </p:sp>
    </p:spTree>
    <p:extLst>
      <p:ext uri="{BB962C8B-B14F-4D97-AF65-F5344CB8AC3E}">
        <p14:creationId xmlns:p14="http://schemas.microsoft.com/office/powerpoint/2010/main" val="3746833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24641">
              <a:defRPr/>
            </a:pPr>
            <a:r>
              <a:rPr lang="en-US">
                <a:solidFill>
                  <a:schemeClr val="accent6"/>
                </a:solidFill>
                <a:latin typeface="Verdana"/>
                <a:ea typeface="Verdana"/>
              </a:rPr>
              <a:t>So, become or became is making better sense, but we’ve got a ways to go before we can say this is right and that is wrong, we don't without a great deal of proof. The word void: undistinguishable ruin, emptiness and void. Void fits in nicely but let’s take a closer look at void. </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8</a:t>
            </a:fld>
            <a:endParaRPr lang="en-US"/>
          </a:p>
        </p:txBody>
      </p:sp>
    </p:spTree>
    <p:extLst>
      <p:ext uri="{BB962C8B-B14F-4D97-AF65-F5344CB8AC3E}">
        <p14:creationId xmlns:p14="http://schemas.microsoft.com/office/powerpoint/2010/main" val="2762982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sz="1100" dirty="0"/>
              <a:t> </a:t>
            </a:r>
            <a:r>
              <a:rPr lang="en-US"/>
              <a:t>Let’s go to Isaiah Chapter 45:18 and look at another verse about this subject.</a:t>
            </a:r>
          </a:p>
          <a:p>
            <a:r>
              <a:rPr lang="en-US" b="1" dirty="0">
                <a:latin typeface="Verdana"/>
                <a:ea typeface="Verdana"/>
                <a:hlinkClick r:id="rId3" tooltip="Isaiah 45:18 KJV verse detail">
                  <a:extLst>
                    <a:ext uri="{A12FA001-AC4F-418D-AE19-62706E023703}">
                      <ahyp:hlinkClr xmlns:ahyp="http://schemas.microsoft.com/office/drawing/2018/hyperlinkcolor" val="tx"/>
                    </a:ext>
                  </a:extLst>
                </a:hlinkClick>
              </a:rPr>
              <a:t>Isaiah 45:18</a:t>
            </a:r>
            <a:r>
              <a:rPr lang="en-US" dirty="0">
                <a:latin typeface="Verdana"/>
                <a:ea typeface="Verdana"/>
                <a:hlinkClick r:id="rId3" tooltip="Isaiah 45:18 KJV verse detail">
                  <a:extLst>
                    <a:ext uri="{A12FA001-AC4F-418D-AE19-62706E023703}">
                      <ahyp:hlinkClr xmlns:ahyp="http://schemas.microsoft.com/office/drawing/2018/hyperlinkcolor" val="tx"/>
                    </a:ext>
                  </a:extLst>
                </a:hlinkClick>
              </a:rPr>
              <a:t> For thus saith the LORD that created the heavens; God himself that formed the earth and made it; he hath established it</a:t>
            </a:r>
            <a:r>
              <a:rPr lang="en-US" dirty="0">
                <a:highlight>
                  <a:srgbClr val="FFFF00"/>
                </a:highlight>
                <a:latin typeface="Verdana"/>
                <a:ea typeface="Verdana"/>
                <a:hlinkClick r:id="rId3" tooltip="Isaiah 45:18 KJV verse detail">
                  <a:extLst>
                    <a:ext uri="{A12FA001-AC4F-418D-AE19-62706E023703}">
                      <ahyp:hlinkClr xmlns:ahyp="http://schemas.microsoft.com/office/drawing/2018/hyperlinkcolor" val="tx"/>
                    </a:ext>
                  </a:extLst>
                </a:hlinkClick>
              </a:rPr>
              <a:t>, he created it</a:t>
            </a:r>
            <a:r>
              <a:rPr lang="en-US" dirty="0">
                <a:solidFill>
                  <a:srgbClr val="FF0000"/>
                </a:solidFill>
                <a:highlight>
                  <a:srgbClr val="FFFF00"/>
                </a:highlight>
                <a:latin typeface="Verdana"/>
                <a:ea typeface="Verdana"/>
                <a:hlinkClick r:id="rId3" tooltip="Isaiah 45:18 KJV verse detail">
                  <a:extLst>
                    <a:ext uri="{A12FA001-AC4F-418D-AE19-62706E023703}">
                      <ahyp:hlinkClr xmlns:ahyp="http://schemas.microsoft.com/office/drawing/2018/hyperlinkcolor" val="tx"/>
                    </a:ext>
                  </a:extLst>
                </a:hlinkClick>
              </a:rPr>
              <a:t> not in vain</a:t>
            </a:r>
            <a:r>
              <a:rPr lang="en-US" dirty="0">
                <a:highlight>
                  <a:srgbClr val="FFFF00"/>
                </a:highlight>
                <a:latin typeface="Verdana"/>
                <a:ea typeface="Verdana"/>
                <a:hlinkClick r:id="rId3" tooltip="Isaiah 45:18 KJV verse detail">
                  <a:extLst>
                    <a:ext uri="{A12FA001-AC4F-418D-AE19-62706E023703}">
                      <ahyp:hlinkClr xmlns:ahyp="http://schemas.microsoft.com/office/drawing/2018/hyperlinkcolor" val="tx"/>
                    </a:ext>
                  </a:extLst>
                </a:hlinkClick>
              </a:rPr>
              <a:t>, he formed it to be inhabited</a:t>
            </a:r>
            <a:r>
              <a:rPr lang="en-US" dirty="0">
                <a:latin typeface="Verdana"/>
                <a:ea typeface="Verdana"/>
                <a:hlinkClick r:id="rId3" tooltip="Isaiah 45:18 KJV verse detail">
                  <a:extLst>
                    <a:ext uri="{A12FA001-AC4F-418D-AE19-62706E023703}">
                      <ahyp:hlinkClr xmlns:ahyp="http://schemas.microsoft.com/office/drawing/2018/hyperlinkcolor" val="tx"/>
                    </a:ext>
                  </a:extLst>
                </a:hlinkClick>
              </a:rPr>
              <a:t>: I </a:t>
            </a:r>
            <a:r>
              <a:rPr lang="en-US" i="1" dirty="0">
                <a:latin typeface="Verdana"/>
                <a:ea typeface="Verdana"/>
                <a:hlinkClick r:id="rId3" tooltip="Isaiah 45:18 KJV verse detail">
                  <a:extLst>
                    <a:ext uri="{A12FA001-AC4F-418D-AE19-62706E023703}">
                      <ahyp:hlinkClr xmlns:ahyp="http://schemas.microsoft.com/office/drawing/2018/hyperlinkcolor" val="tx"/>
                    </a:ext>
                  </a:extLst>
                </a:hlinkClick>
              </a:rPr>
              <a:t>am</a:t>
            </a:r>
            <a:r>
              <a:rPr lang="en-US" dirty="0">
                <a:latin typeface="Verdana"/>
                <a:ea typeface="Verdana"/>
                <a:hlinkClick r:id="rId3" tooltip="Isaiah 45:18 KJV verse detail">
                  <a:extLst>
                    <a:ext uri="{A12FA001-AC4F-418D-AE19-62706E023703}">
                      <ahyp:hlinkClr xmlns:ahyp="http://schemas.microsoft.com/office/drawing/2018/hyperlinkcolor" val="tx"/>
                    </a:ext>
                  </a:extLst>
                </a:hlinkClick>
              </a:rPr>
              <a:t> the LORD; and </a:t>
            </a:r>
            <a:r>
              <a:rPr lang="en-US" i="1" dirty="0">
                <a:latin typeface="Verdana"/>
                <a:ea typeface="Verdana"/>
                <a:hlinkClick r:id="rId3" tooltip="Isaiah 45:18 KJV verse detail">
                  <a:extLst>
                    <a:ext uri="{A12FA001-AC4F-418D-AE19-62706E023703}">
                      <ahyp:hlinkClr xmlns:ahyp="http://schemas.microsoft.com/office/drawing/2018/hyperlinkcolor" val="tx"/>
                    </a:ext>
                  </a:extLst>
                </a:hlinkClick>
              </a:rPr>
              <a:t>there is</a:t>
            </a:r>
            <a:r>
              <a:rPr lang="en-US" dirty="0">
                <a:latin typeface="Verdana"/>
                <a:ea typeface="Verdana"/>
                <a:hlinkClick r:id="rId3" tooltip="Isaiah 45:18 KJV verse detail">
                  <a:extLst>
                    <a:ext uri="{A12FA001-AC4F-418D-AE19-62706E023703}">
                      <ahyp:hlinkClr xmlns:ahyp="http://schemas.microsoft.com/office/drawing/2018/hyperlinkcolor" val="tx"/>
                    </a:ext>
                  </a:extLst>
                </a:hlinkClick>
              </a:rPr>
              <a:t> none else.</a:t>
            </a:r>
            <a:endParaRPr lang="en-US" dirty="0">
              <a:latin typeface="Verdana"/>
              <a:ea typeface="Verdana"/>
            </a:endParaRPr>
          </a:p>
          <a:p>
            <a:endParaRPr lang="en-US" dirty="0">
              <a:latin typeface="Verdana"/>
              <a:ea typeface="Verdana"/>
            </a:endParaRPr>
          </a:p>
          <a:p>
            <a:r>
              <a:rPr lang="en-US"/>
              <a:t>You see right there; When you study the bible, there are errors in all translations, and if that wasn't true, there would be a contradiction here. Now if that word (was) in Gen 1:2 truly was correct, then it would be telling us the exact opposite here in Isaiah and if the bible, is the true Word of God, this just can’t be. The translators used the wrong word, and you just read it for yourself. </a:t>
            </a:r>
          </a:p>
          <a:p>
            <a:endParaRPr lang="en-US"/>
          </a:p>
          <a:p>
            <a:r>
              <a:rPr lang="en-US" b="1"/>
              <a:t>The NIV same verse:</a:t>
            </a:r>
            <a:r>
              <a:rPr lang="en-US" dirty="0"/>
              <a:t> </a:t>
            </a:r>
            <a:r>
              <a:rPr lang="en-US">
                <a:highlight>
                  <a:srgbClr val="FFFFFF"/>
                </a:highlight>
                <a:ea typeface="+mn-lt"/>
                <a:cs typeface="+mn-lt"/>
              </a:rPr>
              <a:t>For this is what the LORD says— he who created the heavens, he is God; he who fashioned and made the earth, he founded it; he did not create it to be empty but formed it to be inhabited— he says: “I am the LORD, and there is no other.</a:t>
            </a:r>
          </a:p>
          <a:p>
            <a:endParaRPr lang="en-US"/>
          </a:p>
          <a:p>
            <a:r>
              <a:rPr lang="en-US">
                <a:highlight>
                  <a:srgbClr val="FFFFFF"/>
                </a:highlight>
              </a:rPr>
              <a:t>The NIV got closer to the real meaning than the King James. The translator must have read Isaiah 45:18. But, with this version we have no options for any type verification.</a:t>
            </a:r>
          </a:p>
          <a:p>
            <a:endParaRPr lang="en-US">
              <a:highlight>
                <a:srgbClr val="FFFFFF"/>
              </a:highlight>
            </a:endParaRPr>
          </a:p>
          <a:p>
            <a:r>
              <a:rPr lang="en-US"/>
              <a:t>So, we’ve got that straight. God created the Earth to be inhabited, not void and without form. But that presents another question. If he created it perfect, then at what point did it become void and without form? That’s on our list and we’ll get to that as soon as possible. </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9</a:t>
            </a:fld>
            <a:endParaRPr lang="en-US"/>
          </a:p>
        </p:txBody>
      </p:sp>
    </p:spTree>
    <p:extLst>
      <p:ext uri="{BB962C8B-B14F-4D97-AF65-F5344CB8AC3E}">
        <p14:creationId xmlns:p14="http://schemas.microsoft.com/office/powerpoint/2010/main" val="361497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a:t>Let’s look at another bad translation and how it should have been translated. </a:t>
            </a:r>
          </a:p>
          <a:p>
            <a:r>
              <a:rPr lang="en-US" b="1"/>
              <a:t>Matt 5:44</a:t>
            </a:r>
            <a:r>
              <a:rPr lang="en-US" dirty="0"/>
              <a:t> </a:t>
            </a:r>
            <a:r>
              <a:rPr lang="en-US" dirty="0">
                <a:hlinkClick r:id="rId3" tooltip="Matthew 5:44 KJV verse detail">
                  <a:extLst>
                    <a:ext uri="{A12FA001-AC4F-418D-AE19-62706E023703}">
                      <ahyp:hlinkClr xmlns:ahyp="http://schemas.microsoft.com/office/drawing/2018/hyperlinkcolor" val="tx"/>
                    </a:ext>
                  </a:extLst>
                </a:hlinkClick>
              </a:rPr>
              <a:t>But I say unto you, Love your enemies, bless them that curse you, do good to them that hate you, and pray for them which despitefully use you, and persecute you;</a:t>
            </a:r>
            <a:endParaRPr lang="en-US" dirty="0"/>
          </a:p>
          <a:p>
            <a:r>
              <a:rPr lang="en-US"/>
              <a:t>That’s how it reads, which makes zero sense. It sounds like God wants us to let people just run over us. </a:t>
            </a:r>
          </a:p>
          <a:p>
            <a:endParaRPr lang="en-US"/>
          </a:p>
          <a:p>
            <a:r>
              <a:rPr lang="en-US"/>
              <a:t>This verse should read like this: </a:t>
            </a:r>
            <a:r>
              <a:rPr lang="en-US" b="1" u="sng"/>
              <a:t>Matt 5:44</a:t>
            </a:r>
            <a:r>
              <a:rPr lang="en-US" u="sng"/>
              <a:t> But I say unto you, Love your enemies, and pray for them that persecute you</a:t>
            </a:r>
            <a:r>
              <a:rPr lang="en-US"/>
              <a:t>.  That’s it. The rest was added, and if you don’t have a Companion Bible, you wouldn’t know that. You’ll see another one of those little circles before (bless them that curse you) and if you look for vs 44 in the side column, you’ll see the statement (This clause is omitted by all the critical Greek Text). </a:t>
            </a:r>
          </a:p>
          <a:p>
            <a:endParaRPr lang="en-US"/>
          </a:p>
          <a:p>
            <a:r>
              <a:rPr lang="en-US"/>
              <a:t>Another mistranslation, it could be on purpose or just a mistake, but never forget Satan's method of operation is to pervert God’s word. He tried it with Jesus in the wilderness and failed big, but Ya’ll we aren’t Jesus and Satan is a supernatural Arch Angel. He was God’s highest-ranking Angel, “the morning star”. Protector of the mercy seat. He’s not to be underestimated. He’s already condemned to death in Ezekiel 28:17-19; he’s a loose cannon and all he has left is to deceive and drag God’s children to hell with him. These subtle changes in God’s word are more important than you realize, a simple word like “was vs became” can change the meaning without you even noticing the difference, and that’s what he’s looking for. </a:t>
            </a:r>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10</a:t>
            </a:fld>
            <a:endParaRPr lang="en-US"/>
          </a:p>
        </p:txBody>
      </p:sp>
    </p:spTree>
    <p:extLst>
      <p:ext uri="{BB962C8B-B14F-4D97-AF65-F5344CB8AC3E}">
        <p14:creationId xmlns:p14="http://schemas.microsoft.com/office/powerpoint/2010/main" val="209911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a:t>We’ve covered the Companion Bible Marginal notes. Now, let’s look at the 198 Appendixes that are in the back of your bible. The Bible and Appendixes are both available to use for free online. </a:t>
            </a:r>
          </a:p>
          <a:p>
            <a:r>
              <a:rPr lang="en-US"/>
              <a:t>Here’s appendixes 1-20. There is so much great information and it’s right from the word. This man spent his entire life putting together this amazing work. When you learn to use all the tools together, you can judge for yourself how the word is translated and be confident in your knowledge, and you won’t be deceived by the EX Morning-Star. </a:t>
            </a:r>
          </a:p>
          <a:p>
            <a:endParaRPr lang="en-US"/>
          </a:p>
          <a:p>
            <a:r>
              <a:rPr lang="en-US"/>
              <a:t>Our next slide is Appendix 29, the lineage of Abraham it starts with his father Terah/Torah and if you follow Judea’s line it leads to Jesse, King David's father, which is the lineage Christ would be born through. Satan has been trying to disrupt this lineage since the beginning and God has struck him down at every attempt. But remember, he used just everyday people like you and me to defeat Satan and will again in a remarkable way.</a:t>
            </a:r>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11</a:t>
            </a:fld>
            <a:endParaRPr lang="en-US"/>
          </a:p>
        </p:txBody>
      </p:sp>
    </p:spTree>
    <p:extLst>
      <p:ext uri="{BB962C8B-B14F-4D97-AF65-F5344CB8AC3E}">
        <p14:creationId xmlns:p14="http://schemas.microsoft.com/office/powerpoint/2010/main" val="455904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24641">
              <a:defRPr/>
            </a:pPr>
            <a:r>
              <a:rPr lang="en-US" b="1"/>
              <a:t>Terah, at the top of our chart, is the nineteenth generation in the lineage from Adam and ninth generation from Noah through Noah's son Shem. As you can see the bloodline always stayed intact, this bloodline remained pure from Adam to Jesus and God made sure of it. A couple good examples are: The story of Thamar and Judah and the story of Noah's family. </a:t>
            </a:r>
            <a:endParaRPr lang="en-US"/>
          </a:p>
          <a:p>
            <a:pPr defTabSz="924641">
              <a:defRPr/>
            </a:pPr>
            <a:endParaRPr lang="en-US" b="1"/>
          </a:p>
          <a:p>
            <a:pPr defTabSz="924641">
              <a:defRPr/>
            </a:pPr>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12</a:t>
            </a:fld>
            <a:endParaRPr lang="en-US"/>
          </a:p>
        </p:txBody>
      </p:sp>
    </p:spTree>
    <p:extLst>
      <p:ext uri="{BB962C8B-B14F-4D97-AF65-F5344CB8AC3E}">
        <p14:creationId xmlns:p14="http://schemas.microsoft.com/office/powerpoint/2010/main" val="1268420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lgn="ctr"/>
            <a:r>
              <a:rPr lang="en-US" sz="1400"/>
              <a:t>PART 2</a:t>
            </a:r>
          </a:p>
          <a:p>
            <a:pPr algn="ctr">
              <a:spcBef>
                <a:spcPts val="1011"/>
              </a:spcBef>
            </a:pPr>
            <a:r>
              <a:rPr lang="en-US" dirty="0"/>
              <a:t>The Smith’s bible dictionary is great for getting more information for specific words. Let’s look at the word Tares as in the Parable of the Tares. Biblical names are also listed here, most of the Bible names, describe the personality of </a:t>
            </a:r>
            <a:r>
              <a:rPr lang="en-US"/>
              <a:t>that individual</a:t>
            </a:r>
            <a:r>
              <a:rPr lang="en-US" dirty="0"/>
              <a:t>. Lots of great information. </a:t>
            </a:r>
          </a:p>
          <a:p>
            <a:pPr algn="ctr">
              <a:spcBef>
                <a:spcPts val="1011"/>
              </a:spcBef>
            </a:pPr>
            <a:endParaRPr lang="en-US" dirty="0"/>
          </a:p>
          <a:p>
            <a:pPr algn="ctr">
              <a:spcBef>
                <a:spcPts val="1011"/>
              </a:spcBef>
            </a:pPr>
            <a:r>
              <a:rPr lang="en-US"/>
              <a:t>Matthew 13: 24-30 the Parable of the Tares and 34-52 Jesus explains the Parable of the Tares to the disciples. </a:t>
            </a:r>
            <a:endParaRPr lang="en-US" dirty="0"/>
          </a:p>
          <a:p>
            <a:pPr algn="ctr">
              <a:spcBef>
                <a:spcPts val="1011"/>
              </a:spcBef>
            </a:pPr>
            <a:endParaRPr lang="en-US" dirty="0"/>
          </a:p>
          <a:p>
            <a:pPr algn="ctr">
              <a:spcBef>
                <a:spcPts val="1011"/>
              </a:spcBef>
            </a:pPr>
            <a:r>
              <a:rPr lang="en-US" dirty="0">
                <a:hlinkClick r:id="rId3">
                  <a:extLst>
                    <a:ext uri="{A12FA001-AC4F-418D-AE19-62706E023703}">
                      <ahyp:hlinkClr xmlns:ahyp="http://schemas.microsoft.com/office/drawing/2018/hyperlinkcolor" val="tx"/>
                    </a:ext>
                  </a:extLst>
                </a:hlinkClick>
              </a:rPr>
              <a:t>https://www.kingjamesbibleonline.org/Matthew-13-38/</a:t>
            </a:r>
            <a:endParaRPr lang="en-US" dirty="0"/>
          </a:p>
          <a:p>
            <a:pPr algn="ctr"/>
            <a:r>
              <a:rPr lang="en-US"/>
              <a:t>Open link and cover all words in verse</a:t>
            </a:r>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13</a:t>
            </a:fld>
            <a:endParaRPr lang="en-US"/>
          </a:p>
        </p:txBody>
      </p:sp>
    </p:spTree>
    <p:extLst>
      <p:ext uri="{BB962C8B-B14F-4D97-AF65-F5344CB8AC3E}">
        <p14:creationId xmlns:p14="http://schemas.microsoft.com/office/powerpoint/2010/main" val="3159400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173355" indent="-173355">
              <a:lnSpc>
                <a:spcPct val="90000"/>
              </a:lnSpc>
              <a:spcBef>
                <a:spcPts val="1011"/>
              </a:spcBef>
              <a:buFont typeface="Arial"/>
              <a:buChar char="•"/>
            </a:pPr>
            <a:r>
              <a:rPr lang="en-US"/>
              <a:t>The Green’s Interlinear Bible is a word for word translation from Greek to English; there are a couple other versions out there, but what makes this one the best is “the suggested translations and notes”, from so called Scholars have been</a:t>
            </a:r>
            <a:r>
              <a:rPr lang="en-US">
                <a:solidFill>
                  <a:srgbClr val="C00000"/>
                </a:solidFill>
              </a:rPr>
              <a:t> removed</a:t>
            </a:r>
            <a:r>
              <a:rPr lang="en-US"/>
              <a:t> and it remains up to God, who he chooses to enlighten with the truth of his word and not “the enlightened opinion of some man".</a:t>
            </a:r>
          </a:p>
          <a:p>
            <a:pPr marL="173370" indent="-173370">
              <a:lnSpc>
                <a:spcPct val="90000"/>
              </a:lnSpc>
              <a:spcBef>
                <a:spcPts val="1011"/>
              </a:spcBef>
              <a:buFont typeface="Arial"/>
              <a:buChar char="•"/>
            </a:pPr>
            <a:endParaRPr lang="en-US"/>
          </a:p>
          <a:p>
            <a:pPr marL="173355" indent="-173355">
              <a:lnSpc>
                <a:spcPct val="90000"/>
              </a:lnSpc>
              <a:spcBef>
                <a:spcPts val="1011"/>
              </a:spcBef>
              <a:buFont typeface="Arial"/>
              <a:buChar char="•"/>
            </a:pPr>
            <a:r>
              <a:rPr lang="en-US"/>
              <a:t>Some, controversial topics of the bible today, are so far off base that some people won’t believe the truth even after being shown multiple examples. They are just to subborn to accept the truth and admit to themselves, what they were taught could be wrong. I’ve been told by a preacher after a discussion about wine vs grape juice, that he “chooses to believe” when the bible speaks of wine that is not of the alcoholic type, when it’s perfectly clear that wine is wine. In the bible and in history, it was simply a way of life, in that time. They had no refrigeration and fermentation was the only way to preserve their grapes.</a:t>
            </a:r>
          </a:p>
          <a:p>
            <a:pPr marL="0" indent="0">
              <a:lnSpc>
                <a:spcPct val="90000"/>
              </a:lnSpc>
              <a:spcBef>
                <a:spcPts val="1011"/>
              </a:spcBef>
              <a:buFont typeface="Arial"/>
              <a:buNone/>
            </a:pPr>
            <a:endParaRPr lang="en-US"/>
          </a:p>
          <a:p>
            <a:pPr marL="173355" indent="-173355">
              <a:lnSpc>
                <a:spcPct val="90000"/>
              </a:lnSpc>
              <a:spcBef>
                <a:spcPts val="1011"/>
              </a:spcBef>
              <a:buFont typeface="Arial"/>
              <a:buChar char="•"/>
            </a:pPr>
            <a:r>
              <a:rPr lang="en-US"/>
              <a:t>Just because your favorite preacher says it, doesn’t mean you shouldn’t check him for accuracy, and that goes for, this man too. </a:t>
            </a:r>
          </a:p>
          <a:p>
            <a:pPr marL="173370" indent="-173370">
              <a:lnSpc>
                <a:spcPct val="90000"/>
              </a:lnSpc>
              <a:spcBef>
                <a:spcPts val="1011"/>
              </a:spcBef>
              <a:buFont typeface="Arial"/>
              <a:buChar char="•"/>
            </a:pPr>
            <a:endParaRPr lang="en-US"/>
          </a:p>
          <a:p>
            <a:pPr marL="0" indent="0">
              <a:lnSpc>
                <a:spcPct val="90000"/>
              </a:lnSpc>
              <a:spcBef>
                <a:spcPts val="1011"/>
              </a:spcBef>
              <a:buFont typeface="Arial"/>
              <a:buNone/>
            </a:pPr>
            <a:endParaRPr lang="en-US"/>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14</a:t>
            </a:fld>
            <a:endParaRPr lang="en-US"/>
          </a:p>
        </p:txBody>
      </p:sp>
    </p:spTree>
    <p:extLst>
      <p:ext uri="{BB962C8B-B14F-4D97-AF65-F5344CB8AC3E}">
        <p14:creationId xmlns:p14="http://schemas.microsoft.com/office/powerpoint/2010/main" val="323452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24641">
              <a:defRPr/>
            </a:pPr>
            <a:r>
              <a:rPr lang="en-US"/>
              <a:t>In this example, we're looking at the word "man" the different ways it's used in Genesis, and how it's used when speaking of the creation of Adam in Gen 2:7 vs the creation of man in Gen 1:26-27.</a:t>
            </a:r>
          </a:p>
          <a:p>
            <a:r>
              <a:rPr lang="en-US" sz="1200" b="1" i="1" dirty="0">
                <a:ea typeface="Verdana"/>
                <a:hlinkClick r:id="rId3">
                  <a:extLst>
                    <a:ext uri="{A12FA001-AC4F-418D-AE19-62706E023703}">
                      <ahyp:hlinkClr xmlns:ahyp="http://schemas.microsoft.com/office/drawing/2018/hyperlinkcolor" val="tx"/>
                    </a:ext>
                  </a:extLst>
                </a:hlinkClick>
              </a:rPr>
              <a:t>Gen 1:26 And God said, Let us make man in our image,after our likeness: and let them have dominion over the fish of the sea, and over the fowl of the air, and over the cattle, and over all the earth, and over every creeping thing that creepeth upon the earth.</a:t>
            </a:r>
            <a:endParaRPr lang="en-US" sz="1200" b="1" i="1" dirty="0">
              <a:ea typeface="Verdana"/>
            </a:endParaRPr>
          </a:p>
          <a:p>
            <a:endParaRPr lang="en-US" sz="1200" b="1" i="1">
              <a:hlinkClick r:id="" action="ppaction://noaction">
                <a:extLst>
                  <a:ext uri="{A12FA001-AC4F-418D-AE19-62706E023703}">
                    <ahyp:hlinkClr xmlns:ahyp="http://schemas.microsoft.com/office/drawing/2018/hyperlinkcolor" val="tx"/>
                  </a:ext>
                </a:extLst>
              </a:hlinkClick>
            </a:endParaRPr>
          </a:p>
          <a:p>
            <a:r>
              <a:rPr lang="en-US" sz="1200" b="1" i="1" dirty="0">
                <a:ea typeface="Verdana"/>
                <a:hlinkClick r:id="rId4">
                  <a:extLst>
                    <a:ext uri="{A12FA001-AC4F-418D-AE19-62706E023703}">
                      <ahyp:hlinkClr xmlns:ahyp="http://schemas.microsoft.com/office/drawing/2018/hyperlinkcolor" val="tx"/>
                    </a:ext>
                  </a:extLst>
                </a:hlinkClick>
              </a:rPr>
              <a:t>Gen 1:27 So God created man in his own image, in the image of God created he him; male and female created he them.</a:t>
            </a:r>
            <a:endParaRPr lang="en-US" sz="1200" b="1" i="1" dirty="0">
              <a:hlinkClick r:id="" action="ppaction://noaction">
                <a:extLst>
                  <a:ext uri="{A12FA001-AC4F-418D-AE19-62706E023703}">
                    <ahyp:hlinkClr xmlns:ahyp="http://schemas.microsoft.com/office/drawing/2018/hyperlinkcolor" val="tx"/>
                  </a:ext>
                </a:extLst>
              </a:hlinkClick>
            </a:endParaRPr>
          </a:p>
          <a:p>
            <a:pPr>
              <a:lnSpc>
                <a:spcPct val="90000"/>
              </a:lnSpc>
              <a:spcAft>
                <a:spcPts val="600"/>
              </a:spcAft>
            </a:pPr>
            <a:endParaRPr lang="en-US" sz="1200" b="1" i="1" u="sng"/>
          </a:p>
          <a:p>
            <a:pPr>
              <a:lnSpc>
                <a:spcPct val="90000"/>
              </a:lnSpc>
              <a:spcAft>
                <a:spcPts val="600"/>
              </a:spcAft>
            </a:pPr>
            <a:r>
              <a:rPr lang="en-US" sz="1200" b="1" i="1" u="sng"/>
              <a:t>Genesis 2:7 And the LORD God formed </a:t>
            </a:r>
            <a:r>
              <a:rPr lang="en-US" sz="1200" b="1" i="1" u="sng">
                <a:highlight>
                  <a:srgbClr val="FFFF00"/>
                </a:highlight>
              </a:rPr>
              <a:t>man</a:t>
            </a:r>
            <a:r>
              <a:rPr lang="en-US" sz="1200" b="1" i="1" u="sng"/>
              <a:t> of the dust of the ground, and breathed into his nostrils the breath of life; and </a:t>
            </a:r>
            <a:r>
              <a:rPr lang="en-US" sz="1200" b="1" i="1" u="sng">
                <a:highlight>
                  <a:srgbClr val="FFFF00"/>
                </a:highlight>
              </a:rPr>
              <a:t>man</a:t>
            </a:r>
            <a:r>
              <a:rPr lang="en-US" sz="1200" b="1" i="1" u="sng"/>
              <a:t> became a living soul</a:t>
            </a:r>
          </a:p>
          <a:p>
            <a:pPr>
              <a:lnSpc>
                <a:spcPct val="90000"/>
              </a:lnSpc>
              <a:spcAft>
                <a:spcPts val="600"/>
              </a:spcAft>
            </a:pPr>
            <a:r>
              <a:rPr lang="en-US" sz="1200" b="1" i="1"/>
              <a:t>In this example we're looking at the word "man" and the different ways it's used in Genesis and how it's used when speaking of the creation of Adam in Gen 2:7 vs the creation of man in Gen 1:26-27.</a:t>
            </a:r>
          </a:p>
          <a:p>
            <a:pPr defTabSz="924641">
              <a:defRPr/>
            </a:pPr>
            <a:endParaRPr lang="en-US"/>
          </a:p>
          <a:p>
            <a:r>
              <a:rPr lang="en-US"/>
              <a:t>Hebrew is read from left to right and we're about to see the challenges the translators faced in going from Hebrew to English. You'll notice as we go through this verse the Hebrew words aren't enough for understanding, The words in Hebrew are much more meaningful  and the translators had to fill in the verses with additional English words to make complete sentences. The difference between the two uses of man in Genesis is as simple as punctuation or what is called an article in the Hebrew language in chapter two the word man has this article and changes the word from "Adam" to "The Adam". Adam was supposed to do what Christ did, but that incident in the Garden with Eve and Satan put an end to plan A, and gave Satan dominion of the entire Earth. So you see, this was a special creation. The man in Gen 1:27 is man or mankind as a whole, which includes all of the gentile races. It did not include "The Adamic race" Now let's look at the Strongs definition. </a:t>
            </a:r>
            <a:endParaRPr lang="en-US">
              <a:solidFill>
                <a:srgbClr val="FFFFFF"/>
              </a:solidFill>
            </a:endParaRPr>
          </a:p>
          <a:p>
            <a:endParaRPr lang="en-US">
              <a:solidFill>
                <a:schemeClr val="bg1"/>
              </a:solidFill>
              <a:ea typeface="Verdana"/>
            </a:endParaRPr>
          </a:p>
          <a:p>
            <a:r>
              <a:rPr lang="en-US">
                <a:ea typeface="Verdana"/>
              </a:rPr>
              <a:t>Strongs H120: another, hypocrite, common sort, low, man mean, of low degree, person</a:t>
            </a:r>
            <a:endParaRPr lang="en-US"/>
          </a:p>
          <a:p>
            <a:r>
              <a:rPr lang="en-US">
                <a:ea typeface="Verdana"/>
              </a:rPr>
              <a:t>From </a:t>
            </a:r>
            <a:r>
              <a:rPr lang="en-US" u="sng" dirty="0">
                <a:ea typeface="Verdana"/>
                <a:hlinkClick r:id="rId5">
                  <a:extLst>
                    <a:ext uri="{A12FA001-AC4F-418D-AE19-62706E023703}">
                      <ahyp:hlinkClr xmlns:ahyp="http://schemas.microsoft.com/office/drawing/2018/hyperlinkcolor" val="tx"/>
                    </a:ext>
                  </a:extLst>
                </a:hlinkClick>
              </a:rPr>
              <a:t>'adam</a:t>
            </a:r>
            <a:r>
              <a:rPr lang="en-US">
                <a:ea typeface="Verdana"/>
              </a:rPr>
              <a:t>; ruddy i.e. A human being (an individual or the species, mankind, etc.) -- X another, + hypocrite, + common sort, X low, man (mean, of low degree), person.</a:t>
            </a:r>
          </a:p>
          <a:p>
            <a:endParaRPr lang="en-US">
              <a:solidFill>
                <a:srgbClr val="000000"/>
              </a:solidFill>
              <a:highlight>
                <a:srgbClr val="FFFFFF"/>
              </a:highlight>
              <a:ea typeface="Verdana"/>
            </a:endParaRPr>
          </a:p>
          <a:p>
            <a:r>
              <a:rPr lang="en-US">
                <a:solidFill>
                  <a:srgbClr val="000000"/>
                </a:solidFill>
                <a:ea typeface="Verdana"/>
              </a:rPr>
              <a:t>You can see above how the translators interpreted both words. So, it appears there was another creation or in this case it's called formed. If we look at the Archaeology and history of the world from this time period, there is much historical evidence that the races (other than white peoples) history goes back a couple thousand years beyond when Adamic race appears in the picture. A couple examples are the Oriental's: China, Japan, Mayna, Egypt, Ethiopia etc.... Incredible archeological evidence all over the world. But nothing that indicates the white race in those time periods and if Adam wasn't created until chapter two then the bible lines up with history.   </a:t>
            </a:r>
          </a:p>
          <a:p>
            <a:endParaRPr lang="en-US">
              <a:solidFill>
                <a:srgbClr val="000000"/>
              </a:solidFill>
              <a:highlight>
                <a:srgbClr val="FFFFFF"/>
              </a:highlight>
              <a:ea typeface="Verdana"/>
            </a:endParaRPr>
          </a:p>
          <a:p>
            <a:r>
              <a:rPr lang="en-US" sz="1200" b="0" i="0" u="none" strike="noStrike" kern="1200" dirty="0">
                <a:solidFill>
                  <a:srgbClr val="467886"/>
                </a:solidFill>
                <a:effectLst/>
                <a:latin typeface="+mn-lt"/>
                <a:ea typeface="+mn-ea"/>
                <a:cs typeface="+mn-cs"/>
                <a:hlinkClick r:id="rId3">
                  <a:extLst>
                    <a:ext uri="{A12FA001-AC4F-418D-AE19-62706E023703}">
                      <ahyp:hlinkClr xmlns:ahyp="http://schemas.microsoft.com/office/drawing/2018/hyperlinkcolor" val="tx"/>
                    </a:ext>
                  </a:extLst>
                </a:hlinkClick>
              </a:rPr>
              <a:t>Gen 1:26And God said, Let us make man in our image</a:t>
            </a:r>
            <a:r>
              <a:rPr lang="en-US" sz="1200" b="0" i="0" u="none" strike="noStrike" kern="1200" dirty="0">
                <a:solidFill>
                  <a:schemeClr val="tx2"/>
                </a:solidFill>
                <a:effectLst/>
                <a:latin typeface="+mn-lt"/>
                <a:ea typeface="+mn-ea"/>
                <a:cs typeface="+mn-cs"/>
                <a:hlinkClick r:id="rId3">
                  <a:extLst>
                    <a:ext uri="{A12FA001-AC4F-418D-AE19-62706E023703}">
                      <ahyp:hlinkClr xmlns:ahyp="http://schemas.microsoft.com/office/drawing/2018/hyperlinkcolor" val="tx"/>
                    </a:ext>
                  </a:extLst>
                </a:hlinkClick>
              </a:rPr>
              <a:t> (or </a:t>
            </a:r>
            <a:r>
              <a:rPr lang="en-US">
                <a:solidFill>
                  <a:schemeClr val="tx2"/>
                </a:solidFill>
              </a:rPr>
              <a:t>in our resemblance</a:t>
            </a:r>
            <a:r>
              <a:rPr lang="en-US" sz="1200" b="0" i="0" kern="1200">
                <a:solidFill>
                  <a:schemeClr val="tx2"/>
                </a:solidFill>
                <a:effectLst/>
                <a:latin typeface="+mn-lt"/>
                <a:ea typeface="+mn-ea"/>
                <a:cs typeface="+mn-cs"/>
              </a:rPr>
              <a:t>)</a:t>
            </a:r>
            <a:r>
              <a:rPr lang="en-US" sz="1200" b="0" i="0" u="none" strike="noStrike" kern="1200" dirty="0">
                <a:solidFill>
                  <a:srgbClr val="467886"/>
                </a:solidFill>
                <a:effectLst/>
                <a:latin typeface="+mn-lt"/>
                <a:hlinkClick r:id="rId3">
                  <a:extLst>
                    <a:ext uri="{A12FA001-AC4F-418D-AE19-62706E023703}">
                      <ahyp:hlinkClr xmlns:ahyp="http://schemas.microsoft.com/office/drawing/2018/hyperlinkcolor" val="tx"/>
                    </a:ext>
                  </a:extLst>
                </a:hlinkClick>
              </a:rPr>
              <a:t>, after our likeness: and let them have dominion </a:t>
            </a:r>
            <a:r>
              <a:rPr lang="en-US" sz="1200" b="0" i="0" u="none" strike="noStrike" kern="1200" dirty="0">
                <a:effectLst/>
                <a:latin typeface="+mn-lt"/>
                <a:hlinkClick r:id="rId3">
                  <a:extLst>
                    <a:ext uri="{A12FA001-AC4F-418D-AE19-62706E023703}">
                      <ahyp:hlinkClr xmlns:ahyp="http://schemas.microsoft.com/office/drawing/2018/hyperlinkcolor" val="tx"/>
                    </a:ext>
                  </a:extLst>
                </a:hlinkClick>
              </a:rPr>
              <a:t>(reign or to rule over)</a:t>
            </a:r>
            <a:r>
              <a:rPr lang="en-US" sz="1200" b="0" i="0" u="none" strike="noStrike" kern="1200" dirty="0">
                <a:solidFill>
                  <a:srgbClr val="467886"/>
                </a:solidFill>
                <a:effectLst/>
                <a:latin typeface="+mn-lt"/>
                <a:hlinkClick r:id="rId3">
                  <a:extLst>
                    <a:ext uri="{A12FA001-AC4F-418D-AE19-62706E023703}">
                      <ahyp:hlinkClr xmlns:ahyp="http://schemas.microsoft.com/office/drawing/2018/hyperlinkcolor" val="tx"/>
                    </a:ext>
                  </a:extLst>
                </a:hlinkClick>
              </a:rPr>
              <a:t> over the fish of the sea, and over the fowl of the air, and over the cattle, and over all the earth, and over every creeping thing that creepeth</a:t>
            </a:r>
            <a:r>
              <a:rPr lang="en-US" sz="1200" b="0" i="0" u="none" strike="noStrike" kern="1200" dirty="0">
                <a:effectLst/>
                <a:latin typeface="+mn-lt"/>
                <a:hlinkClick r:id="rId3">
                  <a:extLst>
                    <a:ext uri="{A12FA001-AC4F-418D-AE19-62706E023703}">
                      <ahyp:hlinkClr xmlns:ahyp="http://schemas.microsoft.com/office/drawing/2018/hyperlinkcolor" val="tx"/>
                    </a:ext>
                  </a:extLst>
                </a:hlinkClick>
              </a:rPr>
              <a:t> (or moves, not just the creepy crawly things)</a:t>
            </a:r>
            <a:r>
              <a:rPr lang="en-US" sz="1200" b="0" i="0" u="none" strike="noStrike" kern="1200" dirty="0">
                <a:solidFill>
                  <a:srgbClr val="467886"/>
                </a:solidFill>
                <a:effectLst/>
                <a:latin typeface="+mn-lt"/>
                <a:hlinkClick r:id="rId3">
                  <a:extLst>
                    <a:ext uri="{A12FA001-AC4F-418D-AE19-62706E023703}">
                      <ahyp:hlinkClr xmlns:ahyp="http://schemas.microsoft.com/office/drawing/2018/hyperlinkcolor" val="tx"/>
                    </a:ext>
                  </a:extLst>
                </a:hlinkClick>
              </a:rPr>
              <a:t> upon the earth.</a:t>
            </a:r>
            <a:endParaRPr lang="en-US" sz="1200" b="0" i="0" kern="1200" dirty="0">
              <a:solidFill>
                <a:srgbClr val="467886"/>
              </a:solidFill>
              <a:effectLst/>
              <a:latin typeface="+mn-lt"/>
              <a:hlinkClick r:id="rId3">
                <a:extLst>
                  <a:ext uri="{A12FA001-AC4F-418D-AE19-62706E023703}">
                    <ahyp:hlinkClr xmlns:ahyp="http://schemas.microsoft.com/office/drawing/2018/hyperlinkcolor" val="tx"/>
                  </a:ext>
                </a:extLst>
              </a:hlinkClick>
            </a:endParaRPr>
          </a:p>
          <a:p>
            <a:r>
              <a:rPr lang="en-US" sz="1200" b="1" i="0" u="none" strike="noStrike" kern="1200" dirty="0">
                <a:solidFill>
                  <a:srgbClr val="467886"/>
                </a:solidFill>
                <a:effectLst/>
                <a:latin typeface="+mn-lt"/>
                <a:ea typeface="+mn-ea"/>
                <a:cs typeface="+mn-cs"/>
                <a:hlinkClick r:id="rId4">
                  <a:extLst>
                    <a:ext uri="{A12FA001-AC4F-418D-AE19-62706E023703}">
                      <ahyp:hlinkClr xmlns:ahyp="http://schemas.microsoft.com/office/drawing/2018/hyperlinkcolor" val="tx"/>
                    </a:ext>
                  </a:extLst>
                </a:hlinkClick>
              </a:rPr>
              <a:t>27</a:t>
            </a:r>
            <a:r>
              <a:rPr lang="en-US" sz="1200" b="0" i="0" u="none" strike="noStrike" kern="1200" dirty="0">
                <a:solidFill>
                  <a:schemeClr val="tx1"/>
                </a:solidFill>
                <a:effectLst/>
                <a:latin typeface="+mn-lt"/>
                <a:ea typeface="+mn-ea"/>
                <a:cs typeface="+mn-cs"/>
                <a:hlinkClick r:id="rId4" tooltip="Genesis 1:27 KJV verse detail">
                  <a:extLst>
                    <a:ext uri="{A12FA001-AC4F-418D-AE19-62706E023703}">
                      <ahyp:hlinkClr xmlns:ahyp="http://schemas.microsoft.com/office/drawing/2018/hyperlinkcolor" val="tx"/>
                    </a:ext>
                  </a:extLst>
                </a:hlinkClick>
              </a:rPr>
              <a:t>So God created man in his </a:t>
            </a:r>
            <a:r>
              <a:rPr lang="en-US" sz="1200" b="0" i="1" u="none" strike="noStrike" kern="1200" dirty="0">
                <a:solidFill>
                  <a:schemeClr val="tx1"/>
                </a:solidFill>
                <a:effectLst/>
                <a:latin typeface="+mn-lt"/>
                <a:ea typeface="+mn-ea"/>
                <a:cs typeface="+mn-cs"/>
                <a:hlinkClick r:id="rId4" tooltip="Genesis 1:27 KJV verse detail">
                  <a:extLst>
                    <a:ext uri="{A12FA001-AC4F-418D-AE19-62706E023703}">
                      <ahyp:hlinkClr xmlns:ahyp="http://schemas.microsoft.com/office/drawing/2018/hyperlinkcolor" val="tx"/>
                    </a:ext>
                  </a:extLst>
                </a:hlinkClick>
              </a:rPr>
              <a:t>own </a:t>
            </a:r>
            <a:r>
              <a:rPr lang="en-US" sz="1200" b="0" i="1" u="none" strike="noStrike" kern="1200" dirty="0">
                <a:effectLst/>
                <a:latin typeface="+mn-lt"/>
                <a:ea typeface="+mn-ea"/>
                <a:cs typeface="+mn-cs"/>
                <a:hlinkClick r:id="rId4">
                  <a:extLst>
                    <a:ext uri="{A12FA001-AC4F-418D-AE19-62706E023703}">
                      <ahyp:hlinkClr xmlns:ahyp="http://schemas.microsoft.com/office/drawing/2018/hyperlinkcolor" val="tx"/>
                    </a:ext>
                  </a:extLst>
                </a:hlinkClick>
              </a:rPr>
              <a:t>(in italics means added)</a:t>
            </a:r>
            <a:r>
              <a:rPr lang="en-US" sz="1200" b="0" i="0" u="none" strike="noStrike" kern="1200" dirty="0">
                <a:solidFill>
                  <a:schemeClr val="tx1"/>
                </a:solidFill>
                <a:effectLst/>
                <a:latin typeface="+mn-lt"/>
                <a:ea typeface="+mn-ea"/>
                <a:cs typeface="+mn-cs"/>
                <a:hlinkClick r:id="rId4" tooltip="Genesis 1:27 KJV verse detail">
                  <a:extLst>
                    <a:ext uri="{A12FA001-AC4F-418D-AE19-62706E023703}">
                      <ahyp:hlinkClr xmlns:ahyp="http://schemas.microsoft.com/office/drawing/2018/hyperlinkcolor" val="tx"/>
                    </a:ext>
                  </a:extLst>
                </a:hlinkClick>
              </a:rPr>
              <a:t> image, in the image of God created he him; male and female created he them.</a:t>
            </a:r>
            <a:endParaRPr lang="en-US" sz="1200" b="0" i="0" kern="1200" dirty="0">
              <a:solidFill>
                <a:schemeClr val="tx1"/>
              </a:solidFill>
              <a:effectLst/>
              <a:latin typeface="+mn-lt"/>
            </a:endParaRPr>
          </a:p>
          <a:p>
            <a:r>
              <a:rPr lang="en-US" sz="1200" b="1" i="0" u="none" strike="noStrike" kern="1200" dirty="0">
                <a:solidFill>
                  <a:srgbClr val="467886"/>
                </a:solidFill>
                <a:effectLst/>
                <a:latin typeface="+mn-lt"/>
                <a:ea typeface="+mn-ea"/>
                <a:cs typeface="+mn-cs"/>
                <a:hlinkClick r:id="rId6">
                  <a:extLst>
                    <a:ext uri="{A12FA001-AC4F-418D-AE19-62706E023703}">
                      <ahyp:hlinkClr xmlns:ahyp="http://schemas.microsoft.com/office/drawing/2018/hyperlinkcolor" val="tx"/>
                    </a:ext>
                  </a:extLst>
                </a:hlinkClick>
              </a:rPr>
              <a:t>28</a:t>
            </a:r>
            <a:r>
              <a:rPr lang="en-US" sz="1200" b="0" i="0" u="none" strike="noStrike" kern="1200" dirty="0">
                <a:solidFill>
                  <a:schemeClr val="accent4"/>
                </a:solidFill>
                <a:effectLst/>
                <a:latin typeface="+mn-lt"/>
                <a:ea typeface="+mn-ea"/>
                <a:cs typeface="+mn-cs"/>
                <a:hlinkClick r:id="rId6" tooltip="Genesis 1:28 KJV verse detail">
                  <a:extLst>
                    <a:ext uri="{A12FA001-AC4F-418D-AE19-62706E023703}">
                      <ahyp:hlinkClr xmlns:ahyp="http://schemas.microsoft.com/office/drawing/2018/hyperlinkcolor" val="tx"/>
                    </a:ext>
                  </a:extLst>
                </a:hlinkClick>
              </a:rPr>
              <a:t>And God blessed them, and God said unto them, Be fruitful, and multiply, and replenish</a:t>
            </a:r>
            <a:r>
              <a:rPr lang="en-US" sz="1200" b="0" i="0" u="none" strike="noStrike" kern="1200" dirty="0">
                <a:solidFill>
                  <a:schemeClr val="accent4"/>
                </a:solidFill>
                <a:effectLst/>
                <a:latin typeface="+mn-lt"/>
                <a:ea typeface="+mn-ea"/>
                <a:cs typeface="+mn-cs"/>
                <a:hlinkClick r:id="rId6">
                  <a:extLst>
                    <a:ext uri="{A12FA001-AC4F-418D-AE19-62706E023703}">
                      <ahyp:hlinkClr xmlns:ahyp="http://schemas.microsoft.com/office/drawing/2018/hyperlinkcolor" val="tx"/>
                    </a:ext>
                  </a:extLst>
                </a:hlinkClick>
              </a:rPr>
              <a:t> </a:t>
            </a:r>
            <a:r>
              <a:rPr lang="en-US" sz="1200" b="0" i="0" u="none" strike="noStrike" kern="1200" dirty="0">
                <a:effectLst/>
                <a:latin typeface="+mn-lt"/>
                <a:ea typeface="+mn-ea"/>
                <a:cs typeface="+mn-cs"/>
                <a:hlinkClick r:id="rId6">
                  <a:extLst>
                    <a:ext uri="{A12FA001-AC4F-418D-AE19-62706E023703}">
                      <ahyp:hlinkClr xmlns:ahyp="http://schemas.microsoft.com/office/drawing/2018/hyperlinkcolor" val="tx"/>
                    </a:ext>
                  </a:extLst>
                </a:hlinkClick>
              </a:rPr>
              <a:t>(mean to fill) (notice he said replenish that means to do it again, was it plenished or filled, before this creation)</a:t>
            </a:r>
            <a:r>
              <a:rPr lang="en-US" sz="1200" b="0" i="0" u="none" strike="noStrike" kern="1200" dirty="0">
                <a:solidFill>
                  <a:schemeClr val="accent4"/>
                </a:solidFill>
                <a:effectLst/>
                <a:latin typeface="+mn-lt"/>
                <a:ea typeface="+mn-ea"/>
                <a:cs typeface="+mn-cs"/>
                <a:hlinkClick r:id="rId6">
                  <a:extLst>
                    <a:ext uri="{A12FA001-AC4F-418D-AE19-62706E023703}">
                      <ahyp:hlinkClr xmlns:ahyp="http://schemas.microsoft.com/office/drawing/2018/hyperlinkcolor" val="tx"/>
                    </a:ext>
                  </a:extLst>
                </a:hlinkClick>
              </a:rPr>
              <a:t> </a:t>
            </a:r>
            <a:r>
              <a:rPr lang="en-US" sz="1200" b="0" i="0" u="none" strike="noStrike" kern="1200" dirty="0">
                <a:solidFill>
                  <a:schemeClr val="accent4"/>
                </a:solidFill>
                <a:effectLst/>
                <a:latin typeface="+mn-lt"/>
                <a:ea typeface="+mn-ea"/>
                <a:cs typeface="+mn-cs"/>
                <a:hlinkClick r:id="rId6" tooltip="Genesis 1:28 KJV verse detail">
                  <a:extLst>
                    <a:ext uri="{A12FA001-AC4F-418D-AE19-62706E023703}">
                      <ahyp:hlinkClr xmlns:ahyp="http://schemas.microsoft.com/office/drawing/2018/hyperlinkcolor" val="tx"/>
                    </a:ext>
                  </a:extLst>
                </a:hlinkClick>
              </a:rPr>
              <a:t>the earth, and subdue it: and have dominion over the fish of the sea, and over the fowl of the air, and over every living thing that moveth upon the earth.</a:t>
            </a:r>
            <a:endParaRPr lang="en-US" sz="1200" b="0" i="0" kern="1200">
              <a:solidFill>
                <a:schemeClr val="accent4"/>
              </a:solidFill>
              <a:effectLst/>
              <a:latin typeface="+mn-lt"/>
            </a:endParaRPr>
          </a:p>
          <a:p>
            <a:r>
              <a:rPr lang="en-US" sz="1200" b="1" i="0" u="none" strike="noStrike" kern="1200" dirty="0">
                <a:solidFill>
                  <a:schemeClr val="tx1"/>
                </a:solidFill>
                <a:effectLst/>
                <a:latin typeface="+mn-lt"/>
                <a:ea typeface="+mn-ea"/>
                <a:cs typeface="+mn-cs"/>
                <a:hlinkClick r:id="rId7" tooltip="Genesis 1:29 KJV verse detail"/>
              </a:rPr>
              <a:t>29</a:t>
            </a:r>
            <a:r>
              <a:rPr lang="en-US" sz="1200" b="0" i="0" u="none" strike="noStrike" kern="1200" dirty="0">
                <a:solidFill>
                  <a:schemeClr val="tx1"/>
                </a:solidFill>
                <a:effectLst/>
                <a:latin typeface="+mn-lt"/>
                <a:ea typeface="+mn-ea"/>
                <a:cs typeface="+mn-cs"/>
                <a:hlinkClick r:id="rId7" tooltip="Genesis 1:29 KJV verse detail"/>
              </a:rPr>
              <a:t>And God said, Behold, I have given you every herb bearing seed, which </a:t>
            </a:r>
            <a:r>
              <a:rPr lang="en-US" sz="1200" b="0" i="1" u="none" strike="noStrike" kern="1200" dirty="0">
                <a:solidFill>
                  <a:schemeClr val="tx1"/>
                </a:solidFill>
                <a:effectLst/>
                <a:latin typeface="+mn-lt"/>
                <a:ea typeface="+mn-ea"/>
                <a:cs typeface="+mn-cs"/>
                <a:hlinkClick r:id="rId7" tooltip="Genesis 1:29 KJV verse detail"/>
              </a:rPr>
              <a:t>is</a:t>
            </a:r>
            <a:r>
              <a:rPr lang="en-US" sz="1200" b="0" i="0" u="none" strike="noStrike" kern="1200" dirty="0">
                <a:solidFill>
                  <a:schemeClr val="tx1"/>
                </a:solidFill>
                <a:effectLst/>
                <a:latin typeface="+mn-lt"/>
                <a:ea typeface="+mn-ea"/>
                <a:cs typeface="+mn-cs"/>
                <a:hlinkClick r:id="rId7" tooltip="Genesis 1:29 KJV verse detail"/>
              </a:rPr>
              <a:t> upon the face of all the earth, and every tree, in the which </a:t>
            </a:r>
            <a:r>
              <a:rPr lang="en-US" sz="1200" b="0" i="1" u="none" strike="noStrike" kern="1200" dirty="0">
                <a:solidFill>
                  <a:schemeClr val="tx1"/>
                </a:solidFill>
                <a:effectLst/>
                <a:latin typeface="+mn-lt"/>
                <a:ea typeface="+mn-ea"/>
                <a:cs typeface="+mn-cs"/>
                <a:hlinkClick r:id="rId7" tooltip="Genesis 1:29 KJV verse detail"/>
              </a:rPr>
              <a:t>is</a:t>
            </a:r>
            <a:r>
              <a:rPr lang="en-US" sz="1200" b="0" i="0" u="none" strike="noStrike" kern="1200" dirty="0">
                <a:solidFill>
                  <a:schemeClr val="tx1"/>
                </a:solidFill>
                <a:effectLst/>
                <a:latin typeface="+mn-lt"/>
                <a:ea typeface="+mn-ea"/>
                <a:cs typeface="+mn-cs"/>
                <a:hlinkClick r:id="rId7" tooltip="Genesis 1:29 KJV verse detail"/>
              </a:rPr>
              <a:t> the fruit of a tree yielding seed; to you it shall be for meat.</a:t>
            </a:r>
            <a:r>
              <a:rPr lang="en-US" sz="1200" b="0" i="0" u="none" strike="noStrike" kern="1200" dirty="0">
                <a:solidFill>
                  <a:schemeClr val="tx1"/>
                </a:solidFill>
                <a:effectLst/>
                <a:latin typeface="+mn-lt"/>
                <a:ea typeface="+mn-ea"/>
                <a:cs typeface="+mn-cs"/>
              </a:rPr>
              <a:t> (meat mean food or </a:t>
            </a:r>
            <a:r>
              <a:rPr lang="en-US"/>
              <a:t>consume</a:t>
            </a:r>
            <a:r>
              <a:rPr lang="en-US" sz="1200" b="0" i="0" u="none" strike="noStrike" kern="1200" dirty="0">
                <a:solidFill>
                  <a:schemeClr val="tx1"/>
                </a:solidFill>
                <a:effectLst/>
                <a:latin typeface="+mn-lt"/>
                <a:ea typeface="+mn-ea"/>
                <a:cs typeface="+mn-cs"/>
              </a:rPr>
              <a:t>)</a:t>
            </a:r>
            <a:endParaRPr lang="en-US" sz="1200" b="0" i="0" kern="1200" dirty="0">
              <a:solidFill>
                <a:schemeClr val="tx1"/>
              </a:solidFill>
              <a:effectLst/>
              <a:latin typeface="+mn-lt"/>
            </a:endParaRPr>
          </a:p>
          <a:p>
            <a:r>
              <a:rPr lang="en-US" sz="1200" b="1" i="0" u="none" strike="noStrike" kern="1200" dirty="0">
                <a:solidFill>
                  <a:schemeClr val="accent4"/>
                </a:solidFill>
                <a:effectLst/>
                <a:latin typeface="+mn-lt"/>
                <a:ea typeface="+mn-ea"/>
                <a:cs typeface="+mn-cs"/>
                <a:hlinkClick r:id="rId8">
                  <a:extLst>
                    <a:ext uri="{A12FA001-AC4F-418D-AE19-62706E023703}">
                      <ahyp:hlinkClr xmlns:ahyp="http://schemas.microsoft.com/office/drawing/2018/hyperlinkcolor" val="tx"/>
                    </a:ext>
                  </a:extLst>
                </a:hlinkClick>
              </a:rPr>
              <a:t>30</a:t>
            </a:r>
            <a:r>
              <a:rPr lang="en-US" sz="1200" b="0" i="0"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And to every beast of the earth, and to every fowl of the air, </a:t>
            </a:r>
            <a:r>
              <a:rPr lang="en-US" sz="1200" b="0" i="0" u="none" strike="noStrike" kern="1200" dirty="0">
                <a:solidFill>
                  <a:schemeClr val="accent4"/>
                </a:solidFill>
                <a:effectLst/>
                <a:latin typeface="+mn-lt"/>
                <a:ea typeface="+mn-ea"/>
                <a:cs typeface="+mn-cs"/>
                <a:hlinkClick r:id="rId8">
                  <a:extLst>
                    <a:ext uri="{A12FA001-AC4F-418D-AE19-62706E023703}">
                      <ahyp:hlinkClr xmlns:ahyp="http://schemas.microsoft.com/office/drawing/2018/hyperlinkcolor" val="tx"/>
                    </a:ext>
                  </a:extLst>
                </a:hlinkClick>
              </a:rPr>
              <a:t>and</a:t>
            </a:r>
            <a:r>
              <a:rPr lang="en-US" sz="1200" b="0" i="0"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 to every thing that creepeth upon the earth, wherein </a:t>
            </a:r>
            <a:r>
              <a:rPr lang="en-US" sz="1200" b="0" i="1"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there is</a:t>
            </a:r>
            <a:r>
              <a:rPr lang="en-US" sz="1200" b="0" i="0"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 life, </a:t>
            </a:r>
            <a:r>
              <a:rPr lang="en-US" sz="1200" b="0" i="1"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I have given</a:t>
            </a:r>
            <a:r>
              <a:rPr lang="en-US" sz="1200" b="0" i="0" u="none" strike="noStrike" kern="1200" dirty="0">
                <a:solidFill>
                  <a:schemeClr val="accent4"/>
                </a:solidFill>
                <a:effectLst/>
                <a:latin typeface="+mn-lt"/>
                <a:ea typeface="+mn-ea"/>
                <a:cs typeface="+mn-cs"/>
                <a:hlinkClick r:id="rId8" tooltip="Genesis 1:30 KJV verse detail">
                  <a:extLst>
                    <a:ext uri="{A12FA001-AC4F-418D-AE19-62706E023703}">
                      <ahyp:hlinkClr xmlns:ahyp="http://schemas.microsoft.com/office/drawing/2018/hyperlinkcolor" val="tx"/>
                    </a:ext>
                  </a:extLst>
                </a:hlinkClick>
              </a:rPr>
              <a:t> every green herb for meat: and it was so.</a:t>
            </a:r>
            <a:endParaRPr lang="en-US" sz="1200" b="0" i="0" kern="1200">
              <a:solidFill>
                <a:schemeClr val="accent4"/>
              </a:solidFill>
              <a:effectLst/>
              <a:latin typeface="+mn-lt"/>
            </a:endParaRPr>
          </a:p>
          <a:p>
            <a:r>
              <a:rPr lang="en-US" sz="1200" b="1" i="0" u="none" strike="noStrike" kern="1200" dirty="0">
                <a:solidFill>
                  <a:schemeClr val="tx1"/>
                </a:solidFill>
                <a:effectLst/>
                <a:latin typeface="+mn-lt"/>
                <a:ea typeface="+mn-ea"/>
                <a:cs typeface="+mn-cs"/>
                <a:hlinkClick r:id="rId9" tooltip="Genesis 1:31 KJV verse detail"/>
              </a:rPr>
              <a:t>31</a:t>
            </a:r>
            <a:r>
              <a:rPr lang="en-US" sz="1200" b="0" i="0" u="none" strike="noStrike" kern="1200" dirty="0">
                <a:solidFill>
                  <a:schemeClr val="tx1"/>
                </a:solidFill>
                <a:effectLst/>
                <a:latin typeface="+mn-lt"/>
                <a:ea typeface="+mn-ea"/>
                <a:cs typeface="+mn-cs"/>
                <a:hlinkClick r:id="rId9" tooltip="Genesis 1:31 KJV verse detail"/>
              </a:rPr>
              <a:t>And God saw every thing that he had made, and, behold, </a:t>
            </a:r>
            <a:r>
              <a:rPr lang="en-US" sz="1200" b="0" i="1" u="none" strike="noStrike" kern="1200" dirty="0">
                <a:solidFill>
                  <a:schemeClr val="tx1"/>
                </a:solidFill>
                <a:effectLst/>
                <a:latin typeface="+mn-lt"/>
                <a:ea typeface="+mn-ea"/>
                <a:cs typeface="+mn-cs"/>
                <a:hlinkClick r:id="rId9" tooltip="Genesis 1:31 KJV verse detail"/>
              </a:rPr>
              <a:t>it was</a:t>
            </a:r>
            <a:r>
              <a:rPr lang="en-US" sz="1200" b="0" i="0" u="none" strike="noStrike" kern="1200" dirty="0">
                <a:solidFill>
                  <a:schemeClr val="tx1"/>
                </a:solidFill>
                <a:effectLst/>
                <a:latin typeface="+mn-lt"/>
                <a:ea typeface="+mn-ea"/>
                <a:cs typeface="+mn-cs"/>
                <a:hlinkClick r:id="rId9" tooltip="Genesis 1:31 KJV verse detail"/>
              </a:rPr>
              <a:t> very good. And the evening and the morning were the sixth day.</a:t>
            </a:r>
            <a:endParaRPr lang="en-US" sz="1200" b="0" i="0" kern="1200" dirty="0">
              <a:solidFill>
                <a:schemeClr val="tx1"/>
              </a:solidFill>
              <a:effectLst/>
              <a:latin typeface="+mn-lt"/>
            </a:endParaRPr>
          </a:p>
          <a:p>
            <a:endParaRPr lang="en-US"/>
          </a:p>
          <a:p>
            <a:r>
              <a:rPr lang="en-US" sz="1200" b="0" i="0" u="none" strike="noStrike" kern="1200" dirty="0">
                <a:solidFill>
                  <a:schemeClr val="tx1"/>
                </a:solidFill>
                <a:effectLst/>
                <a:latin typeface="+mn-lt"/>
                <a:ea typeface="+mn-ea"/>
                <a:cs typeface="+mn-cs"/>
                <a:hlinkClick r:id="rId10" tooltip="Genesis 2:1 KJV verse detail"/>
              </a:rPr>
              <a:t>2:1Thus the heavens and the earth were finished, and all the host of them.</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1" tooltip="Genesis 2:2 KJV verse detail"/>
              </a:rPr>
              <a:t>2</a:t>
            </a:r>
            <a:r>
              <a:rPr lang="en-US" sz="1200" b="0" i="0" u="none" strike="noStrike" kern="1200" dirty="0">
                <a:solidFill>
                  <a:schemeClr val="tx1"/>
                </a:solidFill>
                <a:effectLst/>
                <a:latin typeface="+mn-lt"/>
                <a:ea typeface="+mn-ea"/>
                <a:cs typeface="+mn-cs"/>
                <a:hlinkClick r:id="rId11" tooltip="Genesis 2:2 KJV verse detail"/>
              </a:rPr>
              <a:t>And on the seventh day God ended his work which he had made; and he rested on the seventh day from all his work which he had made.</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2" tooltip="Genesis 2:3 KJV verse detail"/>
              </a:rPr>
              <a:t>3</a:t>
            </a:r>
            <a:r>
              <a:rPr lang="en-US" sz="1200" b="0" i="0" u="none" strike="noStrike" kern="1200" dirty="0">
                <a:solidFill>
                  <a:schemeClr val="tx1"/>
                </a:solidFill>
                <a:effectLst/>
                <a:latin typeface="+mn-lt"/>
                <a:ea typeface="+mn-ea"/>
                <a:cs typeface="+mn-cs"/>
                <a:hlinkClick r:id="rId12" tooltip="Genesis 2:3 KJV verse detail"/>
              </a:rPr>
              <a:t>And God blessed the seventh day, and sanctified it: because that in it he had rested from all his work which God created and made.</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3" tooltip="Genesis 2:4 KJV verse detail"/>
              </a:rPr>
              <a:t>4</a:t>
            </a:r>
            <a:r>
              <a:rPr lang="en-US" sz="1200" b="0" i="0" u="none" strike="noStrike" kern="1200" dirty="0">
                <a:solidFill>
                  <a:schemeClr val="tx1"/>
                </a:solidFill>
                <a:effectLst/>
                <a:latin typeface="+mn-lt"/>
                <a:ea typeface="+mn-ea"/>
                <a:cs typeface="+mn-cs"/>
                <a:hlinkClick r:id="rId13" tooltip="Genesis 2:4 KJV verse detail"/>
              </a:rPr>
              <a:t>These </a:t>
            </a:r>
            <a:r>
              <a:rPr lang="en-US" sz="1200" b="0" i="1" u="none" strike="noStrike" kern="1200" dirty="0">
                <a:solidFill>
                  <a:schemeClr val="tx1"/>
                </a:solidFill>
                <a:effectLst/>
                <a:latin typeface="+mn-lt"/>
                <a:ea typeface="+mn-ea"/>
                <a:cs typeface="+mn-cs"/>
                <a:hlinkClick r:id="rId13" tooltip="Genesis 2:4 KJV verse detail"/>
              </a:rPr>
              <a:t>are</a:t>
            </a:r>
            <a:r>
              <a:rPr lang="en-US" sz="1200" b="0" i="0" u="none" strike="noStrike" kern="1200" dirty="0">
                <a:solidFill>
                  <a:schemeClr val="tx1"/>
                </a:solidFill>
                <a:effectLst/>
                <a:latin typeface="+mn-lt"/>
                <a:ea typeface="+mn-ea"/>
                <a:cs typeface="+mn-cs"/>
                <a:hlinkClick r:id="rId13" tooltip="Genesis 2:4 KJV verse detail"/>
              </a:rPr>
              <a:t> the generations of the heavens and of the earth when they were created, in the day that the LORD God made the earth and the heavens,</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4" tooltip="Genesis 2:5 KJV verse detail"/>
              </a:rPr>
              <a:t>5</a:t>
            </a:r>
            <a:r>
              <a:rPr lang="en-US" sz="1200" b="0" i="0" u="none" strike="noStrike" kern="1200" dirty="0">
                <a:solidFill>
                  <a:schemeClr val="tx1"/>
                </a:solidFill>
                <a:effectLst/>
                <a:latin typeface="+mn-lt"/>
                <a:ea typeface="+mn-ea"/>
                <a:cs typeface="+mn-cs"/>
                <a:hlinkClick r:id="rId14" tooltip="Genesis 2:5 KJV verse detail"/>
              </a:rPr>
              <a:t>And every plant of the field before it was in the earth, and every herb of the field before it grew: for the LORD God had not caused it to rain upon the earth, and </a:t>
            </a:r>
            <a:r>
              <a:rPr lang="en-US" sz="1200" b="0" i="1" u="none" strike="noStrike" kern="1200" dirty="0">
                <a:solidFill>
                  <a:schemeClr val="tx1"/>
                </a:solidFill>
                <a:effectLst/>
                <a:latin typeface="+mn-lt"/>
                <a:ea typeface="+mn-ea"/>
                <a:cs typeface="+mn-cs"/>
                <a:hlinkClick r:id="rId14" tooltip="Genesis 2:5 KJV verse detail"/>
              </a:rPr>
              <a:t>there was</a:t>
            </a:r>
            <a:r>
              <a:rPr lang="en-US" sz="1200" b="0" i="0" u="none" strike="noStrike" kern="1200" dirty="0">
                <a:solidFill>
                  <a:schemeClr val="tx1"/>
                </a:solidFill>
                <a:effectLst/>
                <a:latin typeface="+mn-lt"/>
                <a:ea typeface="+mn-ea"/>
                <a:cs typeface="+mn-cs"/>
                <a:hlinkClick r:id="rId14" tooltip="Genesis 2:5 KJV verse detail"/>
              </a:rPr>
              <a:t> not a man to till the ground.</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5" tooltip="Genesis 2:6 KJV verse detail"/>
              </a:rPr>
              <a:t>6</a:t>
            </a:r>
            <a:r>
              <a:rPr lang="en-US" sz="1200" b="0" i="0" u="none" strike="noStrike" kern="1200" dirty="0">
                <a:solidFill>
                  <a:schemeClr val="tx1"/>
                </a:solidFill>
                <a:effectLst/>
                <a:latin typeface="+mn-lt"/>
                <a:ea typeface="+mn-ea"/>
                <a:cs typeface="+mn-cs"/>
                <a:hlinkClick r:id="rId15" tooltip="Genesis 2:6 KJV verse detail"/>
              </a:rPr>
              <a:t>But there went up a mist from the earth, and watered the whole face of the ground.</a:t>
            </a:r>
            <a:endParaRPr lang="en-US" sz="1200" b="0" i="0" u="none" strike="noStrike" kern="1200" dirty="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6" tooltip="Genesis 2:7 KJV verse detail"/>
              </a:rPr>
              <a:t>7</a:t>
            </a:r>
            <a:r>
              <a:rPr lang="en-US" sz="1200" b="0" i="0" u="none" strike="noStrike" kern="1200" dirty="0">
                <a:solidFill>
                  <a:schemeClr val="tx1"/>
                </a:solidFill>
                <a:effectLst/>
                <a:latin typeface="+mn-lt"/>
                <a:ea typeface="+mn-ea"/>
                <a:cs typeface="+mn-cs"/>
                <a:hlinkClick r:id="rId16" tooltip="Genesis 2:7 KJV verse detail"/>
              </a:rPr>
              <a:t>And the LORD God formed man </a:t>
            </a:r>
            <a:r>
              <a:rPr lang="en-US" sz="1200" b="0" i="1" u="none" strike="noStrike" kern="1200" dirty="0">
                <a:solidFill>
                  <a:schemeClr val="tx1"/>
                </a:solidFill>
                <a:effectLst/>
                <a:latin typeface="+mn-lt"/>
                <a:ea typeface="+mn-ea"/>
                <a:cs typeface="+mn-cs"/>
                <a:hlinkClick r:id="rId16" tooltip="Genesis 2:7 KJV verse detail"/>
              </a:rPr>
              <a:t>of</a:t>
            </a:r>
            <a:r>
              <a:rPr lang="en-US" sz="1200" b="0" i="0" u="none" strike="noStrike" kern="1200" dirty="0">
                <a:solidFill>
                  <a:schemeClr val="tx1"/>
                </a:solidFill>
                <a:effectLst/>
                <a:latin typeface="+mn-lt"/>
                <a:ea typeface="+mn-ea"/>
                <a:cs typeface="+mn-cs"/>
                <a:hlinkClick r:id="rId16" tooltip="Genesis 2:7 KJV verse detail"/>
              </a:rPr>
              <a:t> the dust of the ground, and breathed into his nostrils the breath of life; and man became a living soul.</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7" tooltip="Genesis 2:8 KJV verse detail"/>
              </a:rPr>
              <a:t>8</a:t>
            </a:r>
            <a:r>
              <a:rPr lang="en-US" sz="1200" b="0" i="0" u="none" strike="noStrike" kern="1200" dirty="0">
                <a:solidFill>
                  <a:schemeClr val="tx1"/>
                </a:solidFill>
                <a:effectLst/>
                <a:latin typeface="+mn-lt"/>
                <a:ea typeface="+mn-ea"/>
                <a:cs typeface="+mn-cs"/>
                <a:hlinkClick r:id="rId17" tooltip="Genesis 2:8 KJV verse detail"/>
              </a:rPr>
              <a:t>And the LORD God planted a garden eastward in Eden; and there he put the man whom he had formed.</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8" tooltip="Genesis 2:9 KJV verse detail"/>
              </a:rPr>
              <a:t>9</a:t>
            </a:r>
            <a:r>
              <a:rPr lang="en-US" sz="1200" b="0" i="0" u="none" strike="noStrike" kern="1200" dirty="0">
                <a:solidFill>
                  <a:schemeClr val="tx1"/>
                </a:solidFill>
                <a:effectLst/>
                <a:latin typeface="+mn-lt"/>
                <a:ea typeface="+mn-ea"/>
                <a:cs typeface="+mn-cs"/>
                <a:hlinkClick r:id="rId18" tooltip="Genesis 2:9 KJV verse detail"/>
              </a:rPr>
              <a:t>And out of the ground made the LORD God to grow every tree that is pleasant to the sight, and good for food; the tree of life also in the midst of the garden, and the tree of knowledge of good and evil.</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19" tooltip="Genesis 2:10 KJV verse detail"/>
              </a:rPr>
              <a:t>10</a:t>
            </a:r>
            <a:r>
              <a:rPr lang="en-US" sz="1200" b="0" i="0" u="none" strike="noStrike" kern="1200" dirty="0">
                <a:solidFill>
                  <a:schemeClr val="tx1"/>
                </a:solidFill>
                <a:effectLst/>
                <a:latin typeface="+mn-lt"/>
                <a:ea typeface="+mn-ea"/>
                <a:cs typeface="+mn-cs"/>
                <a:hlinkClick r:id="rId19" tooltip="Genesis 2:10 KJV verse detail"/>
              </a:rPr>
              <a:t>And a river went out of Eden to water the garden; and from thence it was parted, and became into four heads.</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0" tooltip="Genesis 2:11 KJV verse detail"/>
              </a:rPr>
              <a:t>11</a:t>
            </a:r>
            <a:r>
              <a:rPr lang="en-US" sz="1200" b="0" i="0" u="none" strike="noStrike" kern="1200" dirty="0">
                <a:solidFill>
                  <a:schemeClr val="tx1"/>
                </a:solidFill>
                <a:effectLst/>
                <a:latin typeface="+mn-lt"/>
                <a:ea typeface="+mn-ea"/>
                <a:cs typeface="+mn-cs"/>
                <a:hlinkClick r:id="rId20" tooltip="Genesis 2:11 KJV verse detail"/>
              </a:rPr>
              <a:t>The name of the first </a:t>
            </a:r>
            <a:r>
              <a:rPr lang="en-US" sz="1200" b="0" i="1" u="none" strike="noStrike" kern="1200" dirty="0">
                <a:solidFill>
                  <a:schemeClr val="tx1"/>
                </a:solidFill>
                <a:effectLst/>
                <a:latin typeface="+mn-lt"/>
                <a:ea typeface="+mn-ea"/>
                <a:cs typeface="+mn-cs"/>
                <a:hlinkClick r:id="rId20" tooltip="Genesis 2:11 KJV verse detail"/>
              </a:rPr>
              <a:t>is</a:t>
            </a:r>
            <a:r>
              <a:rPr lang="en-US" sz="1200" b="0" i="0" u="none" strike="noStrike" kern="1200" dirty="0">
                <a:solidFill>
                  <a:schemeClr val="tx1"/>
                </a:solidFill>
                <a:effectLst/>
                <a:latin typeface="+mn-lt"/>
                <a:ea typeface="+mn-ea"/>
                <a:cs typeface="+mn-cs"/>
                <a:hlinkClick r:id="rId20" tooltip="Genesis 2:11 KJV verse detail"/>
              </a:rPr>
              <a:t> Pison: that </a:t>
            </a:r>
            <a:r>
              <a:rPr lang="en-US" sz="1200" b="0" i="1" u="none" strike="noStrike" kern="1200" dirty="0">
                <a:solidFill>
                  <a:schemeClr val="tx1"/>
                </a:solidFill>
                <a:effectLst/>
                <a:latin typeface="+mn-lt"/>
                <a:ea typeface="+mn-ea"/>
                <a:cs typeface="+mn-cs"/>
                <a:hlinkClick r:id="rId20" tooltip="Genesis 2:11 KJV verse detail"/>
              </a:rPr>
              <a:t>is</a:t>
            </a:r>
            <a:r>
              <a:rPr lang="en-US" sz="1200" b="0" i="0" u="none" strike="noStrike" kern="1200" dirty="0">
                <a:solidFill>
                  <a:schemeClr val="tx1"/>
                </a:solidFill>
                <a:effectLst/>
                <a:latin typeface="+mn-lt"/>
                <a:ea typeface="+mn-ea"/>
                <a:cs typeface="+mn-cs"/>
                <a:hlinkClick r:id="rId20" tooltip="Genesis 2:11 KJV verse detail"/>
              </a:rPr>
              <a:t> it which compasseth the whole land of Havilah, where </a:t>
            </a:r>
            <a:r>
              <a:rPr lang="en-US" sz="1200" b="0" i="1" u="none" strike="noStrike" kern="1200" dirty="0">
                <a:solidFill>
                  <a:schemeClr val="tx1"/>
                </a:solidFill>
                <a:effectLst/>
                <a:latin typeface="+mn-lt"/>
                <a:ea typeface="+mn-ea"/>
                <a:cs typeface="+mn-cs"/>
                <a:hlinkClick r:id="rId20" tooltip="Genesis 2:11 KJV verse detail"/>
              </a:rPr>
              <a:t>there is</a:t>
            </a:r>
            <a:r>
              <a:rPr lang="en-US" sz="1200" b="0" i="0" u="none" strike="noStrike" kern="1200" dirty="0">
                <a:solidFill>
                  <a:schemeClr val="tx1"/>
                </a:solidFill>
                <a:effectLst/>
                <a:latin typeface="+mn-lt"/>
                <a:ea typeface="+mn-ea"/>
                <a:cs typeface="+mn-cs"/>
                <a:hlinkClick r:id="rId20" tooltip="Genesis 2:11 KJV verse detail"/>
              </a:rPr>
              <a:t> gold;</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1" tooltip="Genesis 2:12 KJV verse detail"/>
              </a:rPr>
              <a:t>12</a:t>
            </a:r>
            <a:r>
              <a:rPr lang="en-US" sz="1200" b="0" i="0" u="none" strike="noStrike" kern="1200" dirty="0">
                <a:solidFill>
                  <a:schemeClr val="tx1"/>
                </a:solidFill>
                <a:effectLst/>
                <a:latin typeface="+mn-lt"/>
                <a:ea typeface="+mn-ea"/>
                <a:cs typeface="+mn-cs"/>
                <a:hlinkClick r:id="rId21" tooltip="Genesis 2:12 KJV verse detail"/>
              </a:rPr>
              <a:t>And the gold of that land </a:t>
            </a:r>
            <a:r>
              <a:rPr lang="en-US" sz="1200" b="0" i="1" u="none" strike="noStrike" kern="1200" dirty="0">
                <a:solidFill>
                  <a:schemeClr val="tx1"/>
                </a:solidFill>
                <a:effectLst/>
                <a:latin typeface="+mn-lt"/>
                <a:ea typeface="+mn-ea"/>
                <a:cs typeface="+mn-cs"/>
                <a:hlinkClick r:id="rId21" tooltip="Genesis 2:12 KJV verse detail"/>
              </a:rPr>
              <a:t>is</a:t>
            </a:r>
            <a:r>
              <a:rPr lang="en-US" sz="1200" b="0" i="0" u="none" strike="noStrike" kern="1200" dirty="0">
                <a:solidFill>
                  <a:schemeClr val="tx1"/>
                </a:solidFill>
                <a:effectLst/>
                <a:latin typeface="+mn-lt"/>
                <a:ea typeface="+mn-ea"/>
                <a:cs typeface="+mn-cs"/>
                <a:hlinkClick r:id="rId21" tooltip="Genesis 2:12 KJV verse detail"/>
              </a:rPr>
              <a:t> good: there </a:t>
            </a:r>
            <a:r>
              <a:rPr lang="en-US" sz="1200" b="0" i="1" u="none" strike="noStrike" kern="1200" dirty="0">
                <a:solidFill>
                  <a:schemeClr val="tx1"/>
                </a:solidFill>
                <a:effectLst/>
                <a:latin typeface="+mn-lt"/>
                <a:ea typeface="+mn-ea"/>
                <a:cs typeface="+mn-cs"/>
                <a:hlinkClick r:id="rId21" tooltip="Genesis 2:12 KJV verse detail"/>
              </a:rPr>
              <a:t>is</a:t>
            </a:r>
            <a:r>
              <a:rPr lang="en-US" sz="1200" b="0" i="0" u="none" strike="noStrike" kern="1200" dirty="0">
                <a:solidFill>
                  <a:schemeClr val="tx1"/>
                </a:solidFill>
                <a:effectLst/>
                <a:latin typeface="+mn-lt"/>
                <a:ea typeface="+mn-ea"/>
                <a:cs typeface="+mn-cs"/>
                <a:hlinkClick r:id="rId21" tooltip="Genesis 2:12 KJV verse detail"/>
              </a:rPr>
              <a:t> bdellium and the onyx stone.</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2" tooltip="Genesis 2:13 KJV verse detail"/>
              </a:rPr>
              <a:t>13</a:t>
            </a:r>
            <a:r>
              <a:rPr lang="en-US" sz="1200" b="0" i="0" u="none" strike="noStrike" kern="1200" dirty="0">
                <a:solidFill>
                  <a:schemeClr val="tx1"/>
                </a:solidFill>
                <a:effectLst/>
                <a:latin typeface="+mn-lt"/>
                <a:ea typeface="+mn-ea"/>
                <a:cs typeface="+mn-cs"/>
                <a:hlinkClick r:id="rId22" tooltip="Genesis 2:13 KJV verse detail"/>
              </a:rPr>
              <a:t>And the name of the second river </a:t>
            </a:r>
            <a:r>
              <a:rPr lang="en-US" sz="1200" b="0" i="1" u="none" strike="noStrike" kern="1200" dirty="0">
                <a:solidFill>
                  <a:schemeClr val="tx1"/>
                </a:solidFill>
                <a:effectLst/>
                <a:latin typeface="+mn-lt"/>
                <a:ea typeface="+mn-ea"/>
                <a:cs typeface="+mn-cs"/>
                <a:hlinkClick r:id="rId22" tooltip="Genesis 2:13 KJV verse detail"/>
              </a:rPr>
              <a:t>is</a:t>
            </a:r>
            <a:r>
              <a:rPr lang="en-US" sz="1200" b="0" i="0" u="none" strike="noStrike" kern="1200" dirty="0">
                <a:solidFill>
                  <a:schemeClr val="tx1"/>
                </a:solidFill>
                <a:effectLst/>
                <a:latin typeface="+mn-lt"/>
                <a:ea typeface="+mn-ea"/>
                <a:cs typeface="+mn-cs"/>
                <a:hlinkClick r:id="rId22" tooltip="Genesis 2:13 KJV verse detail"/>
              </a:rPr>
              <a:t> Gihon: the same </a:t>
            </a:r>
            <a:r>
              <a:rPr lang="en-US" sz="1200" b="0" i="1" u="none" strike="noStrike" kern="1200" dirty="0">
                <a:solidFill>
                  <a:schemeClr val="tx1"/>
                </a:solidFill>
                <a:effectLst/>
                <a:latin typeface="+mn-lt"/>
                <a:ea typeface="+mn-ea"/>
                <a:cs typeface="+mn-cs"/>
                <a:hlinkClick r:id="rId22" tooltip="Genesis 2:13 KJV verse detail"/>
              </a:rPr>
              <a:t>is</a:t>
            </a:r>
            <a:r>
              <a:rPr lang="en-US" sz="1200" b="0" i="0" u="none" strike="noStrike" kern="1200" dirty="0">
                <a:solidFill>
                  <a:schemeClr val="tx1"/>
                </a:solidFill>
                <a:effectLst/>
                <a:latin typeface="+mn-lt"/>
                <a:ea typeface="+mn-ea"/>
                <a:cs typeface="+mn-cs"/>
                <a:hlinkClick r:id="rId22" tooltip="Genesis 2:13 KJV verse detail"/>
              </a:rPr>
              <a:t> it that compasseth the whole land of Ethiopia.</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3" tooltip="Genesis 2:14 KJV verse detail"/>
              </a:rPr>
              <a:t>14</a:t>
            </a:r>
            <a:r>
              <a:rPr lang="en-US" sz="1200" b="0" i="0" u="none" strike="noStrike" kern="1200" dirty="0">
                <a:solidFill>
                  <a:schemeClr val="tx1"/>
                </a:solidFill>
                <a:effectLst/>
                <a:latin typeface="+mn-lt"/>
                <a:ea typeface="+mn-ea"/>
                <a:cs typeface="+mn-cs"/>
                <a:hlinkClick r:id="rId23" tooltip="Genesis 2:14 KJV verse detail"/>
              </a:rPr>
              <a:t>And the name of the third river </a:t>
            </a:r>
            <a:r>
              <a:rPr lang="en-US" sz="1200" b="0" i="1" u="none" strike="noStrike" kern="1200" dirty="0">
                <a:solidFill>
                  <a:schemeClr val="tx1"/>
                </a:solidFill>
                <a:effectLst/>
                <a:latin typeface="+mn-lt"/>
                <a:ea typeface="+mn-ea"/>
                <a:cs typeface="+mn-cs"/>
                <a:hlinkClick r:id="rId23" tooltip="Genesis 2:14 KJV verse detail"/>
              </a:rPr>
              <a:t>is</a:t>
            </a:r>
            <a:r>
              <a:rPr lang="en-US" sz="1200" b="0" i="0" u="none" strike="noStrike" kern="1200" dirty="0">
                <a:solidFill>
                  <a:schemeClr val="tx1"/>
                </a:solidFill>
                <a:effectLst/>
                <a:latin typeface="+mn-lt"/>
                <a:ea typeface="+mn-ea"/>
                <a:cs typeface="+mn-cs"/>
                <a:hlinkClick r:id="rId23" tooltip="Genesis 2:14 KJV verse detail"/>
              </a:rPr>
              <a:t> Hiddekel: that </a:t>
            </a:r>
            <a:r>
              <a:rPr lang="en-US" sz="1200" b="0" i="1" u="none" strike="noStrike" kern="1200" dirty="0">
                <a:solidFill>
                  <a:schemeClr val="tx1"/>
                </a:solidFill>
                <a:effectLst/>
                <a:latin typeface="+mn-lt"/>
                <a:ea typeface="+mn-ea"/>
                <a:cs typeface="+mn-cs"/>
                <a:hlinkClick r:id="rId23" tooltip="Genesis 2:14 KJV verse detail"/>
              </a:rPr>
              <a:t>is</a:t>
            </a:r>
            <a:r>
              <a:rPr lang="en-US" sz="1200" b="0" i="0" u="none" strike="noStrike" kern="1200" dirty="0">
                <a:solidFill>
                  <a:schemeClr val="tx1"/>
                </a:solidFill>
                <a:effectLst/>
                <a:latin typeface="+mn-lt"/>
                <a:ea typeface="+mn-ea"/>
                <a:cs typeface="+mn-cs"/>
                <a:hlinkClick r:id="rId23" tooltip="Genesis 2:14 KJV verse detail"/>
              </a:rPr>
              <a:t> it which goeth toward the east of Assyria. And the fourth river </a:t>
            </a:r>
            <a:r>
              <a:rPr lang="en-US" sz="1200" b="0" i="1" u="none" strike="noStrike" kern="1200" dirty="0">
                <a:solidFill>
                  <a:schemeClr val="tx1"/>
                </a:solidFill>
                <a:effectLst/>
                <a:latin typeface="+mn-lt"/>
                <a:ea typeface="+mn-ea"/>
                <a:cs typeface="+mn-cs"/>
                <a:hlinkClick r:id="rId23" tooltip="Genesis 2:14 KJV verse detail"/>
              </a:rPr>
              <a:t>is</a:t>
            </a:r>
            <a:r>
              <a:rPr lang="en-US" sz="1200" b="0" i="0" u="none" strike="noStrike" kern="1200" dirty="0">
                <a:solidFill>
                  <a:schemeClr val="tx1"/>
                </a:solidFill>
                <a:effectLst/>
                <a:latin typeface="+mn-lt"/>
                <a:ea typeface="+mn-ea"/>
                <a:cs typeface="+mn-cs"/>
                <a:hlinkClick r:id="rId23" tooltip="Genesis 2:14 KJV verse detail"/>
              </a:rPr>
              <a:t> Euphrates.</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4" tooltip="Genesis 2:15 KJV verse detail"/>
              </a:rPr>
              <a:t>15</a:t>
            </a:r>
            <a:r>
              <a:rPr lang="en-US" sz="1200" b="0" i="0" u="none" strike="noStrike" kern="1200" dirty="0">
                <a:solidFill>
                  <a:schemeClr val="tx1"/>
                </a:solidFill>
                <a:effectLst/>
                <a:latin typeface="+mn-lt"/>
                <a:ea typeface="+mn-ea"/>
                <a:cs typeface="+mn-cs"/>
                <a:hlinkClick r:id="rId24" tooltip="Genesis 2:15 KJV verse detail"/>
              </a:rPr>
              <a:t>And the LORD God took the man, and put him into the garden of Eden to dress it and to keep it.</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5" tooltip="Genesis 2:16 KJV verse detail"/>
              </a:rPr>
              <a:t>16</a:t>
            </a:r>
            <a:r>
              <a:rPr lang="en-US" sz="1200" b="0" i="0" u="none" strike="noStrike" kern="1200" dirty="0">
                <a:solidFill>
                  <a:schemeClr val="tx1"/>
                </a:solidFill>
                <a:effectLst/>
                <a:latin typeface="+mn-lt"/>
                <a:ea typeface="+mn-ea"/>
                <a:cs typeface="+mn-cs"/>
                <a:hlinkClick r:id="rId25" tooltip="Genesis 2:16 KJV verse detail"/>
              </a:rPr>
              <a:t>And the LORD God commanded the man, saying, Of every tree of the garden thou mayest freely eat:</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6" tooltip="Genesis 2:17 KJV verse detail"/>
              </a:rPr>
              <a:t>17</a:t>
            </a:r>
            <a:r>
              <a:rPr lang="en-US" sz="1200" b="0" i="0" u="none" strike="noStrike" kern="1200" dirty="0">
                <a:solidFill>
                  <a:schemeClr val="tx1"/>
                </a:solidFill>
                <a:effectLst/>
                <a:latin typeface="+mn-lt"/>
                <a:ea typeface="+mn-ea"/>
                <a:cs typeface="+mn-cs"/>
                <a:hlinkClick r:id="rId26" tooltip="Genesis 2:17 KJV verse detail"/>
              </a:rPr>
              <a:t>But of the tree of the knowledge of good and evil, thou shalt not eat of it: for in the day that thou eatest thereof thou shalt surely die.</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7" tooltip="Genesis 2:18 KJV verse detail"/>
              </a:rPr>
              <a:t>18</a:t>
            </a:r>
            <a:r>
              <a:rPr lang="en-US" sz="1200" b="0" i="0" u="none" strike="noStrike" kern="1200" dirty="0">
                <a:solidFill>
                  <a:schemeClr val="tx1"/>
                </a:solidFill>
                <a:effectLst/>
                <a:latin typeface="+mn-lt"/>
                <a:ea typeface="+mn-ea"/>
                <a:cs typeface="+mn-cs"/>
                <a:hlinkClick r:id="rId27" tooltip="Genesis 2:18 KJV verse detail"/>
              </a:rPr>
              <a:t>And the LORD God said, </a:t>
            </a:r>
            <a:r>
              <a:rPr lang="en-US" sz="1200" b="0" i="1" u="none" strike="noStrike" kern="1200" dirty="0">
                <a:solidFill>
                  <a:schemeClr val="tx1"/>
                </a:solidFill>
                <a:effectLst/>
                <a:latin typeface="+mn-lt"/>
                <a:ea typeface="+mn-ea"/>
                <a:cs typeface="+mn-cs"/>
                <a:hlinkClick r:id="rId27" tooltip="Genesis 2:18 KJV verse detail"/>
              </a:rPr>
              <a:t>It is</a:t>
            </a:r>
            <a:r>
              <a:rPr lang="en-US" sz="1200" b="0" i="0" u="none" strike="noStrike" kern="1200" dirty="0">
                <a:solidFill>
                  <a:schemeClr val="tx1"/>
                </a:solidFill>
                <a:effectLst/>
                <a:latin typeface="+mn-lt"/>
                <a:ea typeface="+mn-ea"/>
                <a:cs typeface="+mn-cs"/>
                <a:hlinkClick r:id="rId27" tooltip="Genesis 2:18 KJV verse detail"/>
              </a:rPr>
              <a:t> not good that the man should be alone; I will make him an help meet for him.</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8" tooltip="Genesis 2:19 KJV verse detail"/>
              </a:rPr>
              <a:t>19</a:t>
            </a:r>
            <a:r>
              <a:rPr lang="en-US" sz="1200" b="0" i="0" u="none" strike="noStrike" kern="1200" dirty="0">
                <a:solidFill>
                  <a:schemeClr val="tx1"/>
                </a:solidFill>
                <a:effectLst/>
                <a:latin typeface="+mn-lt"/>
                <a:ea typeface="+mn-ea"/>
                <a:cs typeface="+mn-cs"/>
                <a:hlinkClick r:id="rId28" tooltip="Genesis 2:19 KJV verse detail"/>
              </a:rPr>
              <a:t>And out of the ground the LORD God formed every beast of the field, and every fowl of the air; and brought </a:t>
            </a:r>
            <a:r>
              <a:rPr lang="en-US" sz="1200" b="0" i="1" u="none" strike="noStrike" kern="1200" dirty="0">
                <a:solidFill>
                  <a:schemeClr val="tx1"/>
                </a:solidFill>
                <a:effectLst/>
                <a:latin typeface="+mn-lt"/>
                <a:ea typeface="+mn-ea"/>
                <a:cs typeface="+mn-cs"/>
                <a:hlinkClick r:id="rId28" tooltip="Genesis 2:19 KJV verse detail"/>
              </a:rPr>
              <a:t>them</a:t>
            </a:r>
            <a:r>
              <a:rPr lang="en-US" sz="1200" b="0" i="0" u="none" strike="noStrike" kern="1200" dirty="0">
                <a:solidFill>
                  <a:schemeClr val="tx1"/>
                </a:solidFill>
                <a:effectLst/>
                <a:latin typeface="+mn-lt"/>
                <a:ea typeface="+mn-ea"/>
                <a:cs typeface="+mn-cs"/>
                <a:hlinkClick r:id="rId28" tooltip="Genesis 2:19 KJV verse detail"/>
              </a:rPr>
              <a:t> unto Adam to see what he would call them: and whatsoever Adam called every living creature, that </a:t>
            </a:r>
            <a:r>
              <a:rPr lang="en-US" sz="1200" b="0" i="1" u="none" strike="noStrike" kern="1200" dirty="0">
                <a:solidFill>
                  <a:schemeClr val="tx1"/>
                </a:solidFill>
                <a:effectLst/>
                <a:latin typeface="+mn-lt"/>
                <a:ea typeface="+mn-ea"/>
                <a:cs typeface="+mn-cs"/>
                <a:hlinkClick r:id="rId28" tooltip="Genesis 2:19 KJV verse detail"/>
              </a:rPr>
              <a:t>was</a:t>
            </a:r>
            <a:r>
              <a:rPr lang="en-US" sz="1200" b="0" i="0" u="none" strike="noStrike" kern="1200" dirty="0">
                <a:solidFill>
                  <a:schemeClr val="tx1"/>
                </a:solidFill>
                <a:effectLst/>
                <a:latin typeface="+mn-lt"/>
                <a:ea typeface="+mn-ea"/>
                <a:cs typeface="+mn-cs"/>
                <a:hlinkClick r:id="rId28" tooltip="Genesis 2:19 KJV verse detail"/>
              </a:rPr>
              <a:t> the name thereof.</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29" tooltip="Genesis 2:20 KJV verse detail"/>
              </a:rPr>
              <a:t>20</a:t>
            </a:r>
            <a:r>
              <a:rPr lang="en-US" sz="1200" b="0" i="0" u="none" strike="noStrike" kern="1200" dirty="0">
                <a:solidFill>
                  <a:schemeClr val="tx1"/>
                </a:solidFill>
                <a:effectLst/>
                <a:latin typeface="+mn-lt"/>
                <a:ea typeface="+mn-ea"/>
                <a:cs typeface="+mn-cs"/>
                <a:hlinkClick r:id="rId29" tooltip="Genesis 2:20 KJV verse detail"/>
              </a:rPr>
              <a:t>And Adam gave names to all cattle, and to the fowl of the air, and to every beast of the field; but for Adam there was not found an help meet for him.</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30" tooltip="Genesis 2:21 KJV verse detail"/>
              </a:rPr>
              <a:t>21</a:t>
            </a:r>
            <a:r>
              <a:rPr lang="en-US" sz="1200" b="0" i="0" u="none" strike="noStrike" kern="1200" dirty="0">
                <a:solidFill>
                  <a:schemeClr val="tx1"/>
                </a:solidFill>
                <a:effectLst/>
                <a:latin typeface="+mn-lt"/>
                <a:ea typeface="+mn-ea"/>
                <a:cs typeface="+mn-cs"/>
                <a:hlinkClick r:id="rId30" tooltip="Genesis 2:21 KJV verse detail"/>
              </a:rPr>
              <a:t>And the LORD God caused a deep sleep to fall upon Adam, and he slept: and he took one of his ribs, and closed up the flesh instead thereof;</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31" tooltip="Genesis 2:22 KJV verse detail"/>
              </a:rPr>
              <a:t>22</a:t>
            </a:r>
            <a:r>
              <a:rPr lang="en-US" sz="1200" b="0" i="0" u="none" strike="noStrike" kern="1200" dirty="0">
                <a:solidFill>
                  <a:schemeClr val="tx1"/>
                </a:solidFill>
                <a:effectLst/>
                <a:latin typeface="+mn-lt"/>
                <a:ea typeface="+mn-ea"/>
                <a:cs typeface="+mn-cs"/>
                <a:hlinkClick r:id="rId31" tooltip="Genesis 2:22 KJV verse detail"/>
              </a:rPr>
              <a:t>And the rib, which the LORD God had taken from man, made he a woman, and brought her unto the man.</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32" tooltip="Genesis 2:23 KJV verse detail"/>
              </a:rPr>
              <a:t>23</a:t>
            </a:r>
            <a:r>
              <a:rPr lang="en-US" sz="1200" b="0" i="0" u="none" strike="noStrike" kern="1200" dirty="0">
                <a:solidFill>
                  <a:schemeClr val="tx1"/>
                </a:solidFill>
                <a:effectLst/>
                <a:latin typeface="+mn-lt"/>
                <a:ea typeface="+mn-ea"/>
                <a:cs typeface="+mn-cs"/>
                <a:hlinkClick r:id="rId32" tooltip="Genesis 2:23 KJV verse detail"/>
              </a:rPr>
              <a:t>And Adam said, This </a:t>
            </a:r>
            <a:r>
              <a:rPr lang="en-US" sz="1200" b="0" i="1" u="none" strike="noStrike" kern="1200" dirty="0">
                <a:solidFill>
                  <a:schemeClr val="tx1"/>
                </a:solidFill>
                <a:effectLst/>
                <a:latin typeface="+mn-lt"/>
                <a:ea typeface="+mn-ea"/>
                <a:cs typeface="+mn-cs"/>
                <a:hlinkClick r:id="rId32" tooltip="Genesis 2:23 KJV verse detail"/>
              </a:rPr>
              <a:t>is</a:t>
            </a:r>
            <a:r>
              <a:rPr lang="en-US" sz="1200" b="0" i="0" u="none" strike="noStrike" kern="1200" dirty="0">
                <a:solidFill>
                  <a:schemeClr val="tx1"/>
                </a:solidFill>
                <a:effectLst/>
                <a:latin typeface="+mn-lt"/>
                <a:ea typeface="+mn-ea"/>
                <a:cs typeface="+mn-cs"/>
                <a:hlinkClick r:id="rId32" tooltip="Genesis 2:23 KJV verse detail"/>
              </a:rPr>
              <a:t> now bone of my bones, and flesh of my flesh: she shall be called Woman, because she was taken out of Man.</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33" tooltip="Genesis 2:24 KJV verse detail"/>
              </a:rPr>
              <a:t>24</a:t>
            </a:r>
            <a:r>
              <a:rPr lang="en-US" sz="1200" b="0" i="0" u="none" strike="noStrike" kern="1200" dirty="0">
                <a:solidFill>
                  <a:schemeClr val="tx1"/>
                </a:solidFill>
                <a:effectLst/>
                <a:latin typeface="+mn-lt"/>
                <a:ea typeface="+mn-ea"/>
                <a:cs typeface="+mn-cs"/>
                <a:hlinkClick r:id="rId33" tooltip="Genesis 2:24 KJV verse detail"/>
              </a:rPr>
              <a:t>Therefore shall a man leave his father and his mother, and shall cleave unto his wife: and they shall be one flesh.</a:t>
            </a:r>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34" tooltip="Genesis 2:25 KJV verse detail"/>
              </a:rPr>
              <a:t>25</a:t>
            </a:r>
            <a:r>
              <a:rPr lang="en-US" sz="1200" b="0" i="0" u="none" strike="noStrike" kern="1200" dirty="0">
                <a:solidFill>
                  <a:schemeClr val="tx1"/>
                </a:solidFill>
                <a:effectLst/>
                <a:latin typeface="+mn-lt"/>
                <a:ea typeface="+mn-ea"/>
                <a:cs typeface="+mn-cs"/>
                <a:hlinkClick r:id="rId34" tooltip="Genesis 2:25 KJV verse detail"/>
              </a:rPr>
              <a:t>And they were both naked, the man and his wife, and were not ashamed.</a:t>
            </a:r>
            <a:endParaRPr lang="en-US" sz="1200" b="0" i="0" u="none" strike="noStrike" kern="1200" dirty="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Do you believe God? </a:t>
            </a:r>
            <a:r>
              <a:rPr lang="en-US"/>
              <a:t>Or</a:t>
            </a:r>
            <a:r>
              <a:rPr lang="en-US" sz="1200" b="0" i="0" u="none" strike="noStrike" kern="1200">
                <a:solidFill>
                  <a:schemeClr val="tx1"/>
                </a:solidFill>
                <a:effectLst/>
                <a:latin typeface="+mn-lt"/>
                <a:ea typeface="+mn-ea"/>
                <a:cs typeface="+mn-cs"/>
              </a:rPr>
              <a:t> do you just believe in God? </a:t>
            </a:r>
          </a:p>
          <a:p>
            <a:r>
              <a:rPr lang="en-US" sz="1200" b="0" i="0" u="none" strike="noStrike" kern="1200">
                <a:solidFill>
                  <a:schemeClr val="tx1"/>
                </a:solidFill>
                <a:effectLst/>
                <a:latin typeface="+mn-lt"/>
                <a:ea typeface="+mn-ea"/>
                <a:cs typeface="+mn-cs"/>
              </a:rPr>
              <a:t>This is God’s Word verified by the inspired manuscripts, that God himself gave to his prophets. You must believe </a:t>
            </a:r>
            <a:r>
              <a:rPr lang="en-US"/>
              <a:t>God's</a:t>
            </a:r>
            <a:r>
              <a:rPr lang="en-US" sz="1200" b="0" i="0" u="none" strike="noStrike" kern="1200">
                <a:solidFill>
                  <a:schemeClr val="tx1"/>
                </a:solidFill>
                <a:effectLst/>
                <a:latin typeface="+mn-lt"/>
                <a:ea typeface="+mn-ea"/>
                <a:cs typeface="+mn-cs"/>
              </a:rPr>
              <a:t> </a:t>
            </a:r>
            <a:r>
              <a:rPr lang="en-US"/>
              <a:t>word, </a:t>
            </a:r>
            <a:r>
              <a:rPr lang="en-US" sz="1200" b="0" i="0" u="none" strike="noStrike" kern="1200">
                <a:solidFill>
                  <a:schemeClr val="tx1"/>
                </a:solidFill>
                <a:effectLst/>
                <a:latin typeface="+mn-lt"/>
                <a:ea typeface="+mn-ea"/>
                <a:cs typeface="+mn-cs"/>
              </a:rPr>
              <a:t>no matter the traditions you’ve been taught in the past. There is no room for error in these End Times and it’s time to get Gods Word straight. We can’t make </a:t>
            </a:r>
            <a:r>
              <a:rPr lang="en-US"/>
              <a:t>Christ's</a:t>
            </a:r>
            <a:r>
              <a:rPr lang="en-US" sz="1200" b="0" i="0" u="none" strike="noStrike" kern="1200">
                <a:solidFill>
                  <a:schemeClr val="tx1"/>
                </a:solidFill>
                <a:effectLst/>
                <a:latin typeface="+mn-lt"/>
                <a:ea typeface="+mn-ea"/>
                <a:cs typeface="+mn-cs"/>
              </a:rPr>
              <a:t> enemies his footstool</a:t>
            </a:r>
            <a:r>
              <a:rPr lang="en-US"/>
              <a:t>,</a:t>
            </a:r>
            <a:r>
              <a:rPr lang="en-US" sz="1200" b="0" i="0" u="none" strike="noStrike" kern="1200">
                <a:solidFill>
                  <a:schemeClr val="tx1"/>
                </a:solidFill>
                <a:effectLst/>
                <a:latin typeface="+mn-lt"/>
                <a:ea typeface="+mn-ea"/>
                <a:cs typeface="+mn-cs"/>
              </a:rPr>
              <a:t> without the unedited </a:t>
            </a:r>
            <a:r>
              <a:rPr lang="en-US"/>
              <a:t>word</a:t>
            </a:r>
            <a:r>
              <a:rPr lang="en-US" sz="1200" b="0" i="0" u="none" strike="noStrike" kern="1200">
                <a:solidFill>
                  <a:schemeClr val="tx1"/>
                </a:solidFill>
                <a:effectLst/>
                <a:latin typeface="+mn-lt"/>
                <a:ea typeface="+mn-ea"/>
                <a:cs typeface="+mn-cs"/>
              </a:rPr>
              <a:t> of God and the entire </a:t>
            </a:r>
            <a:r>
              <a:rPr lang="en-US"/>
              <a:t>gospel</a:t>
            </a:r>
            <a:r>
              <a:rPr lang="en-US" sz="1200" b="0" i="0" u="none" strike="noStrike" kern="1200">
                <a:solidFill>
                  <a:schemeClr val="tx1"/>
                </a:solidFill>
                <a:effectLst/>
                <a:latin typeface="+mn-lt"/>
                <a:ea typeface="+mn-ea"/>
                <a:cs typeface="+mn-cs"/>
              </a:rPr>
              <a:t> armor. </a:t>
            </a:r>
            <a:endParaRPr lang="en-US"/>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15</a:t>
            </a:fld>
            <a:endParaRPr lang="en-US"/>
          </a:p>
        </p:txBody>
      </p:sp>
    </p:spTree>
    <p:extLst>
      <p:ext uri="{BB962C8B-B14F-4D97-AF65-F5344CB8AC3E}">
        <p14:creationId xmlns:p14="http://schemas.microsoft.com/office/powerpoint/2010/main" val="3796570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b="1"/>
              <a:t>What this slide is showing:</a:t>
            </a:r>
          </a:p>
          <a:p>
            <a:r>
              <a:rPr lang="en-US"/>
              <a:t>This slide continues the tool we just introduced (Green’s Interlinear Bible) by taking one more step — actually breaking down the Hebrew letter by letter, for people who don’t read Hebrew. We are comparing the specific VERB used in each verse, because the verb is where the real difference in meaning shows up.</a:t>
            </a:r>
          </a:p>
          <a:p>
            <a:r>
              <a:rPr lang="en-US" b="1"/>
              <a:t>Left table — Genesis 1:26 (“Let Us make man”):</a:t>
            </a:r>
          </a:p>
          <a:p>
            <a:r>
              <a:rPr lang="en-US"/>
              <a:t>The word is Na’aseh, from the root ASAH (Ayin-Sin-Heh). ASAH is a broad, general Hebrew verb — it just means “to make, do, construct, accomplish.” It’s the same kind of word you’d use for making a garment, doing a task, or building something. It does not describe a hands-on, individual, one-at-a-time act. In Genesis 1:26-27 this word describes God making mankind broadly — “male and female created he them” — a population, not one single person.</a:t>
            </a:r>
          </a:p>
          <a:p>
            <a:r>
              <a:rPr lang="en-US" b="1"/>
              <a:t>Right table — Genesis 2:7 (“the LORD God formed man”):</a:t>
            </a:r>
          </a:p>
          <a:p>
            <a:r>
              <a:rPr lang="en-US"/>
              <a:t>The word is Vayyitzer, from the root YATZAR (Yod-Tsade-Resh). YATZAR is a completely different word from ASAH — it means “to form, shape, fashion,” the way a potter forms a vessel out of clay with his hands. It’s the exact word used in Jeremiah 18:2-6 and Isaiah 64:8 for a potter shaping clay. This is a specific, intimate, hands-on act — not a broad, general one. And notice the noun changes too: Genesis 1:26 just says “adam” (mankind, no article), but Genesis 2:7 says “ha-adam” — WITH the definite article “ha” (“the”) — meaning THIS particular, specific man, formed individually and given the breath of life directly, breathed into his nostrils.</a:t>
            </a:r>
          </a:p>
          <a:p>
            <a:r>
              <a:rPr lang="en-US" b="1"/>
              <a:t>Why this matters for the study:</a:t>
            </a:r>
          </a:p>
          <a:p>
            <a:r>
              <a:rPr lang="en-US" dirty="0"/>
              <a:t>Genesis 1 and Genesis 2 use two different verbs on purpose. Genesis 1:26 (ASAH) describes the general creation of mankind — the Gentiles, made broadly, male and female, told to be fruitful and multiply and replenish the earth. Genesis 2:7 (YATZAR) describes a separate, later, specific, hands-on forming of one particular man — Adam — placed in the Garden of Eden and given a soul directly by God’s breath. This is the Hebrew evidence behind the Pre-Adamite reading we’ve been building: the Gentile nations trace back to the earlier, broader Genesis 1 creation, while Adam is a distinct, later, chosen line.</a:t>
            </a:r>
          </a:p>
          <a:p>
            <a:endParaRPr lang="en-US" dirty="0"/>
          </a:p>
          <a:p>
            <a:r>
              <a:rPr lang="en-US" i="1"/>
              <a:t>Teaching note: this letter breakdown is simplified for an English-speaking audience (it shows the consonants as they appear in the interlinear, not a full grammatical parse of prefixes/vowel pointing). The key teaching point is the ROOT WORD difference — ASAH vs. YATZAR — and the ADAM vs. HA-ADAM distinction, both of which are accurate and verifiable in Strong’s Concordance (H6213 asah; H3335 yatzar) and any interlinear Bible, including the Green’s Interlinear referenced on the previous slide.</a:t>
            </a: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D8E31037-8B93-40D0-A252-328C21647722}" type="slidenum">
              <a:rPr lang="en-US" smtClean="0"/>
              <a:t>16</a:t>
            </a:fld>
            <a:endParaRPr lang="en-US"/>
          </a:p>
        </p:txBody>
      </p:sp>
    </p:spTree>
    <p:extLst>
      <p:ext uri="{BB962C8B-B14F-4D97-AF65-F5344CB8AC3E}">
        <p14:creationId xmlns:p14="http://schemas.microsoft.com/office/powerpoint/2010/main" val="900082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lnSpc>
                <a:spcPct val="90000"/>
              </a:lnSpc>
              <a:spcBef>
                <a:spcPts val="1011"/>
              </a:spcBef>
            </a:pPr>
            <a:r>
              <a:rPr lang="en-US"/>
              <a:t>One last thing before finishing up with Adam. We need to understand this word "ruddy" it's only used 4 times in the bible. </a:t>
            </a:r>
          </a:p>
          <a:p>
            <a:pPr marL="288925" indent="-288925">
              <a:lnSpc>
                <a:spcPct val="90000"/>
              </a:lnSpc>
              <a:spcBef>
                <a:spcPts val="1011"/>
              </a:spcBef>
              <a:buFont typeface="Arial"/>
              <a:buChar char="•"/>
            </a:pPr>
            <a:endParaRPr lang="en-US" dirty="0">
              <a:solidFill>
                <a:srgbClr val="000000"/>
              </a:solidFill>
            </a:endParaRPr>
          </a:p>
          <a:p>
            <a:pPr marL="288925" indent="-288925">
              <a:lnSpc>
                <a:spcPct val="90000"/>
              </a:lnSpc>
              <a:spcBef>
                <a:spcPts val="1011"/>
              </a:spcBef>
              <a:buFont typeface="Arial"/>
              <a:buChar char="•"/>
            </a:pPr>
            <a:r>
              <a:rPr lang="en-US" b="1">
                <a:solidFill>
                  <a:srgbClr val="C00000"/>
                </a:solidFill>
                <a:highlight>
                  <a:srgbClr val="FFFFFF"/>
                </a:highlight>
              </a:rPr>
              <a:t>Strong's Concordance definition </a:t>
            </a:r>
            <a:endParaRPr lang="en-US"/>
          </a:p>
          <a:p>
            <a:pPr marL="288925" indent="-288925">
              <a:lnSpc>
                <a:spcPct val="90000"/>
              </a:lnSpc>
              <a:spcBef>
                <a:spcPts val="1011"/>
              </a:spcBef>
              <a:buFont typeface="Arial"/>
              <a:buChar char="•"/>
            </a:pPr>
            <a:r>
              <a:rPr lang="en-US">
                <a:solidFill>
                  <a:srgbClr val="C00000"/>
                </a:solidFill>
                <a:highlight>
                  <a:srgbClr val="FFFFFF"/>
                </a:highlight>
              </a:rPr>
              <a:t>red, ruddy</a:t>
            </a:r>
            <a:endParaRPr lang="en-US"/>
          </a:p>
          <a:p>
            <a:pPr marL="288925" indent="-288925">
              <a:lnSpc>
                <a:spcPct val="90000"/>
              </a:lnSpc>
              <a:spcBef>
                <a:spcPts val="1011"/>
              </a:spcBef>
              <a:buFont typeface="Arial"/>
              <a:buChar char="•"/>
            </a:pPr>
            <a:r>
              <a:rPr lang="en-US" dirty="0">
                <a:solidFill>
                  <a:srgbClr val="C00000"/>
                </a:solidFill>
                <a:highlight>
                  <a:srgbClr val="FFFFFF"/>
                </a:highlight>
              </a:rPr>
              <a:t>Or (fully) </a:t>
            </a:r>
            <a:r>
              <a:rPr lang="en-US" dirty="0" err="1">
                <a:solidFill>
                  <a:srgbClr val="C00000"/>
                </a:solidFill>
                <a:highlight>
                  <a:srgbClr val="FFFFFF"/>
                </a:highlight>
              </a:rPr>
              <a:t>admowniy</a:t>
            </a:r>
            <a:r>
              <a:rPr lang="en-US" dirty="0">
                <a:solidFill>
                  <a:srgbClr val="C00000"/>
                </a:solidFill>
                <a:highlight>
                  <a:srgbClr val="FFFFFF"/>
                </a:highlight>
              </a:rPr>
              <a:t> {ad-</a:t>
            </a:r>
            <a:r>
              <a:rPr lang="en-US" dirty="0" err="1">
                <a:solidFill>
                  <a:srgbClr val="C00000"/>
                </a:solidFill>
                <a:highlight>
                  <a:srgbClr val="FFFFFF"/>
                </a:highlight>
              </a:rPr>
              <a:t>mo</a:t>
            </a:r>
            <a:r>
              <a:rPr lang="en-US" dirty="0">
                <a:solidFill>
                  <a:srgbClr val="C00000"/>
                </a:solidFill>
                <a:highlight>
                  <a:srgbClr val="FFFFFF"/>
                </a:highlight>
              </a:rPr>
              <a:t>-nee'}; from </a:t>
            </a:r>
            <a:r>
              <a:rPr lang="en-US" dirty="0">
                <a:solidFill>
                  <a:srgbClr val="C00000"/>
                </a:solidFill>
                <a:highlight>
                  <a:srgbClr val="FFFFFF"/>
                </a:highlight>
                <a:hlinkClick r:id="rId3">
                  <a:extLst>
                    <a:ext uri="{A12FA001-AC4F-418D-AE19-62706E023703}">
                      <ahyp:hlinkClr xmlns:ahyp="http://schemas.microsoft.com/office/drawing/2018/hyperlinkcolor" val="tx"/>
                    </a:ext>
                  </a:extLst>
                </a:hlinkClick>
              </a:rPr>
              <a:t>'adam</a:t>
            </a:r>
            <a:r>
              <a:rPr lang="en-US" dirty="0">
                <a:solidFill>
                  <a:srgbClr val="C00000"/>
                </a:solidFill>
                <a:highlight>
                  <a:srgbClr val="FFFFFF"/>
                </a:highlight>
              </a:rPr>
              <a:t>; </a:t>
            </a:r>
            <a:r>
              <a:rPr lang="en-US" dirty="0">
                <a:solidFill>
                  <a:srgbClr val="C00000"/>
                </a:solidFill>
                <a:highlight>
                  <a:srgbClr val="FFFF00"/>
                </a:highlight>
              </a:rPr>
              <a:t>reddish (of the hair or the complexion) </a:t>
            </a:r>
            <a:r>
              <a:rPr lang="en-US" dirty="0">
                <a:solidFill>
                  <a:srgbClr val="C00000"/>
                </a:solidFill>
                <a:highlight>
                  <a:srgbClr val="FFFFFF"/>
                </a:highlight>
              </a:rPr>
              <a:t>-- red, ruddy.</a:t>
            </a:r>
            <a:endParaRPr lang="en-US" dirty="0"/>
          </a:p>
          <a:p>
            <a:pPr marL="288925" indent="-288925">
              <a:lnSpc>
                <a:spcPct val="90000"/>
              </a:lnSpc>
              <a:spcBef>
                <a:spcPts val="1011"/>
              </a:spcBef>
              <a:buFont typeface="Arial"/>
              <a:buChar char="•"/>
            </a:pPr>
            <a:r>
              <a:rPr lang="en-US">
                <a:solidFill>
                  <a:srgbClr val="C00000"/>
                </a:solidFill>
                <a:highlight>
                  <a:srgbClr val="FFFFFF"/>
                </a:highlight>
              </a:rPr>
              <a:t>see HEBREW </a:t>
            </a:r>
            <a:r>
              <a:rPr lang="en-US" dirty="0">
                <a:solidFill>
                  <a:srgbClr val="C00000"/>
                </a:solidFill>
                <a:highlight>
                  <a:srgbClr val="FFFFFF"/>
                </a:highlight>
                <a:hlinkClick r:id="rId3">
                  <a:extLst>
                    <a:ext uri="{A12FA001-AC4F-418D-AE19-62706E023703}">
                      <ahyp:hlinkClr xmlns:ahyp="http://schemas.microsoft.com/office/drawing/2018/hyperlinkcolor" val="tx"/>
                    </a:ext>
                  </a:extLst>
                </a:hlinkClick>
              </a:rPr>
              <a:t>'adam</a:t>
            </a:r>
            <a:endParaRPr lang="en-US" dirty="0"/>
          </a:p>
          <a:p>
            <a:pPr marL="288925" indent="-288925">
              <a:lnSpc>
                <a:spcPct val="90000"/>
              </a:lnSpc>
              <a:spcBef>
                <a:spcPts val="1011"/>
              </a:spcBef>
              <a:buFont typeface="Arial"/>
              <a:buChar char="•"/>
            </a:pPr>
            <a:endParaRPr lang="en-US" dirty="0">
              <a:solidFill>
                <a:srgbClr val="C00000"/>
              </a:solidFill>
              <a:highlight>
                <a:srgbClr val="FFFFFF"/>
              </a:highlight>
            </a:endParaRPr>
          </a:p>
          <a:p>
            <a:pPr>
              <a:lnSpc>
                <a:spcPct val="90000"/>
              </a:lnSpc>
              <a:spcBef>
                <a:spcPts val="1011"/>
              </a:spcBef>
            </a:pPr>
            <a:r>
              <a:rPr lang="en-US" dirty="0" err="1">
                <a:highlight>
                  <a:srgbClr val="FFFFFF"/>
                </a:highlight>
              </a:rPr>
              <a:t>So</a:t>
            </a:r>
            <a:r>
              <a:rPr lang="en-US" dirty="0">
                <a:highlight>
                  <a:srgbClr val="FFFFFF"/>
                </a:highlight>
              </a:rPr>
              <a:t> the </a:t>
            </a:r>
            <a:r>
              <a:rPr lang="en-US" dirty="0" err="1">
                <a:highlight>
                  <a:srgbClr val="FFFFFF"/>
                </a:highlight>
              </a:rPr>
              <a:t>decendents</a:t>
            </a:r>
            <a:r>
              <a:rPr lang="en-US" dirty="0">
                <a:highlight>
                  <a:srgbClr val="FFFFFF"/>
                </a:highlight>
              </a:rPr>
              <a:t> of Adam are ruddy complected, red-headed, fair-skinned. All verses below have the same meaning as above. </a:t>
            </a:r>
            <a:endParaRPr lang="en-US" dirty="0"/>
          </a:p>
          <a:p>
            <a:pPr marL="288925" indent="-288925">
              <a:lnSpc>
                <a:spcPct val="90000"/>
              </a:lnSpc>
              <a:spcBef>
                <a:spcPts val="1011"/>
              </a:spcBef>
              <a:buFont typeface="Arial"/>
              <a:buChar char="•"/>
            </a:pPr>
            <a:endParaRPr lang="en-US" dirty="0">
              <a:highlight>
                <a:srgbClr val="FFFFFF"/>
              </a:highlight>
            </a:endParaRPr>
          </a:p>
          <a:p>
            <a:pPr>
              <a:lnSpc>
                <a:spcPct val="90000"/>
              </a:lnSpc>
              <a:spcBef>
                <a:spcPts val="1011"/>
              </a:spcBef>
            </a:pPr>
            <a:r>
              <a:rPr lang="en-US" b="1" u="sng"/>
              <a:t>Song of Solomon 5:10 </a:t>
            </a:r>
            <a:r>
              <a:rPr lang="en-US" dirty="0">
                <a:hlinkClick r:id="rId4">
                  <a:extLst>
                    <a:ext uri="{A12FA001-AC4F-418D-AE19-62706E023703}">
                      <ahyp:hlinkClr xmlns:ahyp="http://schemas.microsoft.com/office/drawing/2018/hyperlinkcolor" val="tx"/>
                    </a:ext>
                  </a:extLst>
                </a:hlinkClick>
              </a:rPr>
              <a:t>My beloved is white and ruddy, the chiefest among ten thousand.</a:t>
            </a:r>
            <a:r>
              <a:rPr lang="en-US"/>
              <a:t> This is a Maiden of Isreal's dream</a:t>
            </a:r>
          </a:p>
          <a:p>
            <a:pPr>
              <a:lnSpc>
                <a:spcPct val="90000"/>
              </a:lnSpc>
              <a:spcBef>
                <a:spcPts val="1011"/>
              </a:spcBef>
            </a:pPr>
            <a:r>
              <a:rPr lang="en-US" b="1" u="sng" dirty="0"/>
              <a:t>1 Samuel 17:42 </a:t>
            </a:r>
            <a:r>
              <a:rPr lang="en-US" dirty="0">
                <a:hlinkClick r:id="rId5">
                  <a:extLst>
                    <a:ext uri="{A12FA001-AC4F-418D-AE19-62706E023703}">
                      <ahyp:hlinkClr xmlns:ahyp="http://schemas.microsoft.com/office/drawing/2018/hyperlinkcolor" val="tx"/>
                    </a:ext>
                  </a:extLst>
                </a:hlinkClick>
              </a:rPr>
              <a:t>And when the Philistine looked about, and saw David, he disdained him: for he was but a youth, and ruddy, and of a fair countenance.</a:t>
            </a:r>
            <a:br>
              <a:rPr lang="en-US" dirty="0">
                <a:cs typeface="+mn-lt"/>
              </a:rPr>
            </a:br>
            <a:br>
              <a:rPr lang="en-US" dirty="0">
                <a:cs typeface="+mn-lt"/>
              </a:rPr>
            </a:br>
            <a:r>
              <a:rPr lang="en-US" b="1" dirty="0"/>
              <a:t>1 Samuel 16:12</a:t>
            </a:r>
            <a:r>
              <a:rPr lang="en-US" dirty="0"/>
              <a:t> </a:t>
            </a:r>
            <a:r>
              <a:rPr lang="en-US" dirty="0">
                <a:hlinkClick r:id="rId6">
                  <a:extLst>
                    <a:ext uri="{A12FA001-AC4F-418D-AE19-62706E023703}">
                      <ahyp:hlinkClr xmlns:ahyp="http://schemas.microsoft.com/office/drawing/2018/hyperlinkcolor" val="tx"/>
                    </a:ext>
                  </a:extLst>
                </a:hlinkClick>
              </a:rPr>
              <a:t>And he sent, and brought him in. Now he was ruddy, and withal of a beautiful countenance, and goodly to look to. And the LORD said, Arise, anoint him: for this is he.</a:t>
            </a:r>
            <a:r>
              <a:rPr lang="en-US" dirty="0"/>
              <a:t> In this verse Samuel is looking for the next King (which is David) and God tells him it's one of the sons of Jesse, so Samuel heads to Jesse's house and Jesse brings all his sons before Samuel and God said nope, not one of these. So, Jesse says I've got one more but he's the youngest and just a shepherd in the field taking care of sheep. And just like God, he picks the last one anybody would imagine, the runt of the litter. The next King of God's people. </a:t>
            </a:r>
            <a:br>
              <a:rPr lang="en-US" dirty="0">
                <a:cs typeface="+mn-lt"/>
              </a:rPr>
            </a:br>
            <a:br>
              <a:rPr lang="en-US" dirty="0">
                <a:cs typeface="+mn-lt"/>
              </a:rPr>
            </a:br>
            <a:r>
              <a:rPr lang="en-US" b="1" dirty="0">
                <a:solidFill>
                  <a:schemeClr val="tx2"/>
                </a:solidFill>
                <a:hlinkClick r:id="rId7">
                  <a:extLst>
                    <a:ext uri="{A12FA001-AC4F-418D-AE19-62706E023703}">
                      <ahyp:hlinkClr xmlns:ahyp="http://schemas.microsoft.com/office/drawing/2018/hyperlinkcolor" val="tx"/>
                    </a:ext>
                  </a:extLst>
                </a:hlinkClick>
              </a:rPr>
              <a:t>Lamentations 4:7</a:t>
            </a:r>
            <a:r>
              <a:rPr lang="en-US" dirty="0">
                <a:hlinkClick r:id="rId7"/>
              </a:rPr>
              <a:t> </a:t>
            </a:r>
            <a:r>
              <a:rPr lang="en-US" dirty="0">
                <a:hlinkClick r:id="rId7">
                  <a:extLst>
                    <a:ext uri="{A12FA001-AC4F-418D-AE19-62706E023703}">
                      <ahyp:hlinkClr xmlns:ahyp="http://schemas.microsoft.com/office/drawing/2018/hyperlinkcolor" val="tx"/>
                    </a:ext>
                  </a:extLst>
                </a:hlinkClick>
              </a:rPr>
              <a:t>Her Nazarites were purer than snow, they were whiter than milk, they were more ruddy in body than rubies, their polishing was of sapphire:</a:t>
            </a:r>
            <a:r>
              <a:rPr lang="en-US" dirty="0"/>
              <a:t> This is saying they are whiter than milk, yet red like rubies. Fair skinned people living and working outside in a desert environment. Their skin would definitely be reddish and redness of the face.</a:t>
            </a:r>
          </a:p>
          <a:p>
            <a:pPr>
              <a:lnSpc>
                <a:spcPct val="90000"/>
              </a:lnSpc>
              <a:spcBef>
                <a:spcPts val="1011"/>
              </a:spcBef>
            </a:pPr>
            <a:endParaRPr lang="en-US" dirty="0"/>
          </a:p>
          <a:p>
            <a:pPr>
              <a:lnSpc>
                <a:spcPct val="90000"/>
              </a:lnSpc>
              <a:spcBef>
                <a:spcPts val="1011"/>
              </a:spcBef>
            </a:pPr>
            <a:r>
              <a:rPr lang="en-US"/>
              <a:t>This concludes our tools for understanding the Bible, now we're going to put what we learned to work.</a:t>
            </a:r>
          </a:p>
          <a:p>
            <a:pPr>
              <a:lnSpc>
                <a:spcPct val="90000"/>
              </a:lnSpc>
              <a:spcBef>
                <a:spcPts val="1011"/>
              </a:spcBef>
            </a:pPr>
            <a:endParaRPr lang="en-US" dirty="0"/>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17</a:t>
            </a:fld>
            <a:endParaRPr lang="en-US"/>
          </a:p>
        </p:txBody>
      </p:sp>
    </p:spTree>
    <p:extLst>
      <p:ext uri="{BB962C8B-B14F-4D97-AF65-F5344CB8AC3E}">
        <p14:creationId xmlns:p14="http://schemas.microsoft.com/office/powerpoint/2010/main" val="1423357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230505" indent="-230505"/>
            <a:r>
              <a:rPr lang="en-US" dirty="0"/>
              <a:t>First, we’re looking at did Jesus' drink wine? By doing what Jesus told us, comparing scripture with scripture. Now, let’s look at four passages on wine and see if they all teach us the same thing. John 2:1-11, Matthew 26:27-29, Psalms104:15 and Luke 7:34. That’s 3 gospels and the Old Testament, if three gospels teach the same thing &amp; the Old Testament, then we have an undisputable case, and it doesn’t matter what anyone says this is the truth, like it or not. </a:t>
            </a:r>
            <a:endParaRPr lang="en-US" dirty="0">
              <a:solidFill>
                <a:srgbClr val="444444"/>
              </a:solidFill>
            </a:endParaRPr>
          </a:p>
          <a:p>
            <a:pPr marL="230505" indent="-230505"/>
            <a:r>
              <a:rPr lang="en-US" dirty="0">
                <a:solidFill>
                  <a:srgbClr val="4EA72E"/>
                </a:solidFill>
              </a:rPr>
              <a:t>  </a:t>
            </a:r>
            <a:endParaRPr lang="en-US" dirty="0"/>
          </a:p>
          <a:p>
            <a:pPr marL="230505" indent="-230505"/>
            <a:r>
              <a:rPr lang="en-US" b="1" dirty="0"/>
              <a:t>John 2:1</a:t>
            </a:r>
            <a:r>
              <a:rPr lang="en-US" dirty="0"/>
              <a:t> </a:t>
            </a:r>
            <a:r>
              <a:rPr lang="en-US" dirty="0">
                <a:hlinkClick r:id="rId3" tooltip="John 2:1 KJV verse detail">
                  <a:extLst>
                    <a:ext uri="{A12FA001-AC4F-418D-AE19-62706E023703}">
                      <ahyp:hlinkClr xmlns:ahyp="http://schemas.microsoft.com/office/drawing/2018/hyperlinkcolor" val="tx"/>
                    </a:ext>
                  </a:extLst>
                </a:hlinkClick>
              </a:rPr>
              <a:t>And the third day there was a marriage in Cana of Galilee; and the mother of Jesus was there:</a:t>
            </a:r>
            <a:endParaRPr lang="en-US" dirty="0"/>
          </a:p>
          <a:p>
            <a:pPr marL="230505" indent="-230505"/>
            <a:r>
              <a:rPr lang="en-US" b="1" dirty="0"/>
              <a:t>John 2:</a:t>
            </a:r>
            <a:r>
              <a:rPr lang="en-US" b="1" dirty="0">
                <a:hlinkClick r:id="rId4" tooltip="John 2:2 KJV verse detail">
                  <a:extLst>
                    <a:ext uri="{A12FA001-AC4F-418D-AE19-62706E023703}">
                      <ahyp:hlinkClr xmlns:ahyp="http://schemas.microsoft.com/office/drawing/2018/hyperlinkcolor" val="tx"/>
                    </a:ext>
                  </a:extLst>
                </a:hlinkClick>
              </a:rPr>
              <a:t>2 </a:t>
            </a:r>
            <a:r>
              <a:rPr lang="en-US" dirty="0">
                <a:hlinkClick r:id="rId4" tooltip="John 2:2 KJV verse detail">
                  <a:extLst>
                    <a:ext uri="{A12FA001-AC4F-418D-AE19-62706E023703}">
                      <ahyp:hlinkClr xmlns:ahyp="http://schemas.microsoft.com/office/drawing/2018/hyperlinkcolor" val="tx"/>
                    </a:ext>
                  </a:extLst>
                </a:hlinkClick>
              </a:rPr>
              <a:t>And both Jesus was called, and his disciples, to the marriage.</a:t>
            </a:r>
            <a:r>
              <a:rPr lang="en-US" dirty="0"/>
              <a:t> Jesus and his disciples were invited to the wedding celebration; the wedding celebration was a big party with lots of eating and drinking. Normally there was no ceremony with vows and a preacher. The marriage supper was announced and everybody showed up for the party and afterwards, the husband and the wife consummated the arrangement, and it was a done deal. In many cases the husband and wife barely knew each other. And I’m sure a few cups of wine helped settle the nerves in those cases.</a:t>
            </a:r>
            <a:endParaRPr lang="en-US" dirty="0">
              <a:solidFill>
                <a:schemeClr val="accent6"/>
              </a:solidFill>
            </a:endParaRPr>
          </a:p>
          <a:p>
            <a:pPr marL="230518" indent="-230518"/>
            <a:endParaRPr lang="en-US">
              <a:solidFill>
                <a:schemeClr val="accent6"/>
              </a:solidFill>
            </a:endParaRPr>
          </a:p>
          <a:p>
            <a:pPr marL="230505" indent="-230505"/>
            <a:r>
              <a:rPr lang="en-US" b="1" dirty="0"/>
              <a:t>John 2:</a:t>
            </a:r>
            <a:r>
              <a:rPr lang="en-US" b="1" dirty="0">
                <a:hlinkClick r:id="rId5" tooltip="John 2:3 KJV verse detail">
                  <a:extLst>
                    <a:ext uri="{A12FA001-AC4F-418D-AE19-62706E023703}">
                      <ahyp:hlinkClr xmlns:ahyp="http://schemas.microsoft.com/office/drawing/2018/hyperlinkcolor" val="tx"/>
                    </a:ext>
                  </a:extLst>
                </a:hlinkClick>
              </a:rPr>
              <a:t>3</a:t>
            </a:r>
            <a:r>
              <a:rPr lang="en-US" dirty="0">
                <a:hlinkClick r:id="rId5" tooltip="John 2:3 KJV verse detail">
                  <a:extLst>
                    <a:ext uri="{A12FA001-AC4F-418D-AE19-62706E023703}">
                      <ahyp:hlinkClr xmlns:ahyp="http://schemas.microsoft.com/office/drawing/2018/hyperlinkcolor" val="tx"/>
                    </a:ext>
                  </a:extLst>
                </a:hlinkClick>
              </a:rPr>
              <a:t>And when they wanted wine, the mother of Jesus saith unto him, They have no wine.</a:t>
            </a:r>
            <a:r>
              <a:rPr lang="en-US" dirty="0"/>
              <a:t>    So, first we ask who is they in this verse? It’s Jesus and his disciples. Cups in hand looking for some wine. Mother Mary seems to be helping out at the wedding, when they run out of wine. So, she tells Jesus, to turn this water into wine, but she just says; we have no wine, and I’m guessing a look came with that statement.</a:t>
            </a:r>
          </a:p>
          <a:p>
            <a:pPr marL="230518" indent="-230518"/>
            <a:endParaRPr lang="en-US"/>
          </a:p>
          <a:p>
            <a:pPr marL="230505" indent="-230505"/>
            <a:r>
              <a:rPr lang="en-US" b="1" dirty="0"/>
              <a:t>John 2:</a:t>
            </a:r>
            <a:r>
              <a:rPr lang="en-US" b="1" dirty="0">
                <a:hlinkClick r:id="rId6" tooltip="John 2:4 KJV verse detail">
                  <a:extLst>
                    <a:ext uri="{A12FA001-AC4F-418D-AE19-62706E023703}">
                      <ahyp:hlinkClr xmlns:ahyp="http://schemas.microsoft.com/office/drawing/2018/hyperlinkcolor" val="tx"/>
                    </a:ext>
                  </a:extLst>
                </a:hlinkClick>
              </a:rPr>
              <a:t>4</a:t>
            </a:r>
            <a:r>
              <a:rPr lang="en-US" dirty="0">
                <a:hlinkClick r:id="rId6" tooltip="John 2:4 KJV verse detail">
                  <a:extLst>
                    <a:ext uri="{A12FA001-AC4F-418D-AE19-62706E023703}">
                      <ahyp:hlinkClr xmlns:ahyp="http://schemas.microsoft.com/office/drawing/2018/hyperlinkcolor" val="tx"/>
                    </a:ext>
                  </a:extLst>
                </a:hlinkClick>
              </a:rPr>
              <a:t>Jesus saith unto her, Woman, what have I to do with thee? mine hour is not yet come.</a:t>
            </a:r>
            <a:r>
              <a:rPr lang="en-US" dirty="0"/>
              <a:t> Jesus says, Really Mother. You want me to do this right here in front of all these people and you know it’s not time for me to do this stuff. And the son of God! did what his Mama told him, even if he didn’t like it. </a:t>
            </a:r>
          </a:p>
          <a:p>
            <a:pPr marL="230518" indent="-230518"/>
            <a:endParaRPr lang="en-US"/>
          </a:p>
          <a:p>
            <a:pPr marL="230505" indent="-230505"/>
            <a:r>
              <a:rPr lang="en-US" b="1" dirty="0"/>
              <a:t>John 2:</a:t>
            </a:r>
            <a:r>
              <a:rPr lang="en-US" b="1" dirty="0">
                <a:hlinkClick r:id="rId7" tooltip="John 2:5 KJV verse detail">
                  <a:extLst>
                    <a:ext uri="{A12FA001-AC4F-418D-AE19-62706E023703}">
                      <ahyp:hlinkClr xmlns:ahyp="http://schemas.microsoft.com/office/drawing/2018/hyperlinkcolor" val="tx"/>
                    </a:ext>
                  </a:extLst>
                </a:hlinkClick>
              </a:rPr>
              <a:t>5</a:t>
            </a:r>
            <a:r>
              <a:rPr lang="en-US" dirty="0">
                <a:hlinkClick r:id="rId7" tooltip="John 2:5 KJV verse detail">
                  <a:extLst>
                    <a:ext uri="{A12FA001-AC4F-418D-AE19-62706E023703}">
                      <ahyp:hlinkClr xmlns:ahyp="http://schemas.microsoft.com/office/drawing/2018/hyperlinkcolor" val="tx"/>
                    </a:ext>
                  </a:extLst>
                </a:hlinkClick>
              </a:rPr>
              <a:t>His mother saith unto the servants, Whatsoever he saith unto you, do </a:t>
            </a:r>
            <a:r>
              <a:rPr lang="en-US" i="1" dirty="0">
                <a:hlinkClick r:id="rId7" tooltip="John 2:5 KJV verse detail">
                  <a:extLst>
                    <a:ext uri="{A12FA001-AC4F-418D-AE19-62706E023703}">
                      <ahyp:hlinkClr xmlns:ahyp="http://schemas.microsoft.com/office/drawing/2018/hyperlinkcolor" val="tx"/>
                    </a:ext>
                  </a:extLst>
                </a:hlinkClick>
              </a:rPr>
              <a:t>it</a:t>
            </a:r>
            <a:r>
              <a:rPr lang="en-US" dirty="0">
                <a:hlinkClick r:id="rId7" tooltip="John 2:5 KJV verse detail">
                  <a:extLst>
                    <a:ext uri="{A12FA001-AC4F-418D-AE19-62706E023703}">
                      <ahyp:hlinkClr xmlns:ahyp="http://schemas.microsoft.com/office/drawing/2018/hyperlinkcolor" val="tx"/>
                    </a:ext>
                  </a:extLst>
                </a:hlinkClick>
              </a:rPr>
              <a:t>.</a:t>
            </a:r>
            <a:r>
              <a:rPr lang="en-US" dirty="0"/>
              <a:t>  So, Mary says, I know this isn’t making sense, but just do what he says. </a:t>
            </a:r>
          </a:p>
          <a:p>
            <a:pPr marL="230518" indent="-230518"/>
            <a:endParaRPr lang="en-US"/>
          </a:p>
          <a:p>
            <a:pPr marL="230505" indent="-230505"/>
            <a:r>
              <a:rPr lang="en-US" b="1" dirty="0"/>
              <a:t>John 2:</a:t>
            </a:r>
            <a:r>
              <a:rPr lang="en-US" b="1" dirty="0">
                <a:hlinkClick r:id="rId8" tooltip="John 2:6 KJV verse detail">
                  <a:extLst>
                    <a:ext uri="{A12FA001-AC4F-418D-AE19-62706E023703}">
                      <ahyp:hlinkClr xmlns:ahyp="http://schemas.microsoft.com/office/drawing/2018/hyperlinkcolor" val="tx"/>
                    </a:ext>
                  </a:extLst>
                </a:hlinkClick>
              </a:rPr>
              <a:t>6</a:t>
            </a:r>
            <a:r>
              <a:rPr lang="en-US" dirty="0">
                <a:hlinkClick r:id="rId8" tooltip="John 2:6 KJV verse detail">
                  <a:extLst>
                    <a:ext uri="{A12FA001-AC4F-418D-AE19-62706E023703}">
                      <ahyp:hlinkClr xmlns:ahyp="http://schemas.microsoft.com/office/drawing/2018/hyperlinkcolor" val="tx"/>
                    </a:ext>
                  </a:extLst>
                </a:hlinkClick>
              </a:rPr>
              <a:t>And there were set there six waterpots of stone, after the manner of the purifying of the Jews, containing two or three firkins apiece.</a:t>
            </a:r>
            <a:r>
              <a:rPr lang="en-US" dirty="0"/>
              <a:t> The Strongs Concordance just calls it a measurement. Google says, there is about 10 gallons in a firkins. So, we have six pots and 2-3 firkins each that’s 12-18 firkins x 10 gallons= 120-180 gallons of wine.</a:t>
            </a:r>
          </a:p>
          <a:p>
            <a:pPr marL="230505" indent="-230505"/>
            <a:r>
              <a:rPr lang="en-US" dirty="0"/>
              <a:t> </a:t>
            </a:r>
          </a:p>
          <a:p>
            <a:pPr marL="230505" indent="-230505"/>
            <a:r>
              <a:rPr lang="en-US" b="1" dirty="0"/>
              <a:t>John 2:</a:t>
            </a:r>
            <a:r>
              <a:rPr lang="en-US" b="1" dirty="0">
                <a:hlinkClick r:id="rId9" tooltip="John 2:7 KJV verse detail">
                  <a:extLst>
                    <a:ext uri="{A12FA001-AC4F-418D-AE19-62706E023703}">
                      <ahyp:hlinkClr xmlns:ahyp="http://schemas.microsoft.com/office/drawing/2018/hyperlinkcolor" val="tx"/>
                    </a:ext>
                  </a:extLst>
                </a:hlinkClick>
              </a:rPr>
              <a:t>7</a:t>
            </a:r>
            <a:r>
              <a:rPr lang="en-US" dirty="0">
                <a:hlinkClick r:id="rId9" tooltip="John 2:7 KJV verse detail">
                  <a:extLst>
                    <a:ext uri="{A12FA001-AC4F-418D-AE19-62706E023703}">
                      <ahyp:hlinkClr xmlns:ahyp="http://schemas.microsoft.com/office/drawing/2018/hyperlinkcolor" val="tx"/>
                    </a:ext>
                  </a:extLst>
                </a:hlinkClick>
              </a:rPr>
              <a:t>Jesus saith unto them, Fill the waterpots with water. And they filled them up to the brim.</a:t>
            </a:r>
            <a:endParaRPr lang="en-US" dirty="0"/>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18</a:t>
            </a:fld>
            <a:endParaRPr lang="en-US"/>
          </a:p>
        </p:txBody>
      </p:sp>
    </p:spTree>
    <p:extLst>
      <p:ext uri="{BB962C8B-B14F-4D97-AF65-F5344CB8AC3E}">
        <p14:creationId xmlns:p14="http://schemas.microsoft.com/office/powerpoint/2010/main" val="944590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indent="-231140">
              <a:lnSpc>
                <a:spcPct val="90000"/>
              </a:lnSpc>
              <a:spcAft>
                <a:spcPts val="607"/>
              </a:spcAft>
              <a:buFont typeface="Arial" panose="020B0604020202020204" pitchFamily="34" charset="0"/>
              <a:buChar char="•"/>
            </a:pPr>
            <a:r>
              <a:rPr lang="en-US" b="1" dirty="0">
                <a:solidFill>
                  <a:schemeClr val="tx1">
                    <a:lumMod val="85000"/>
                    <a:lumOff val="15000"/>
                  </a:schemeClr>
                </a:solidFill>
              </a:rPr>
              <a:t>John 2:</a:t>
            </a:r>
            <a:r>
              <a:rPr lang="en-US" b="1" dirty="0">
                <a:solidFill>
                  <a:schemeClr val="tx1">
                    <a:lumMod val="85000"/>
                    <a:lumOff val="15000"/>
                  </a:schemeClr>
                </a:solidFill>
                <a:hlinkClick r:id="rId3" tooltip="John 2:8 KJV verse detail">
                  <a:extLst>
                    <a:ext uri="{A12FA001-AC4F-418D-AE19-62706E023703}">
                      <ahyp:hlinkClr xmlns:ahyp="http://schemas.microsoft.com/office/drawing/2018/hyperlinkcolor" val="tx"/>
                    </a:ext>
                  </a:extLst>
                </a:hlinkClick>
              </a:rPr>
              <a:t>8 </a:t>
            </a:r>
            <a:r>
              <a:rPr lang="en-US" dirty="0">
                <a:solidFill>
                  <a:schemeClr val="tx1">
                    <a:lumMod val="85000"/>
                    <a:lumOff val="15000"/>
                  </a:schemeClr>
                </a:solidFill>
                <a:hlinkClick r:id="rId3" tooltip="John 2:8 KJV verse detail">
                  <a:extLst>
                    <a:ext uri="{A12FA001-AC4F-418D-AE19-62706E023703}">
                      <ahyp:hlinkClr xmlns:ahyp="http://schemas.microsoft.com/office/drawing/2018/hyperlinkcolor" val="tx"/>
                    </a:ext>
                  </a:extLst>
                </a:hlinkClick>
              </a:rPr>
              <a:t>And he saith unto them, Draw out now, and bear unto the governor of the feast. And they bare </a:t>
            </a:r>
            <a:r>
              <a:rPr lang="en-US" i="1" dirty="0">
                <a:solidFill>
                  <a:schemeClr val="tx1">
                    <a:lumMod val="85000"/>
                    <a:lumOff val="15000"/>
                  </a:schemeClr>
                </a:solidFill>
                <a:hlinkClick r:id="rId3" tooltip="John 2:8 KJV verse detail">
                  <a:extLst>
                    <a:ext uri="{A12FA001-AC4F-418D-AE19-62706E023703}">
                      <ahyp:hlinkClr xmlns:ahyp="http://schemas.microsoft.com/office/drawing/2018/hyperlinkcolor" val="tx"/>
                    </a:ext>
                  </a:extLst>
                </a:hlinkClick>
              </a:rPr>
              <a:t>it</a:t>
            </a:r>
            <a:r>
              <a:rPr lang="en-US" dirty="0">
                <a:solidFill>
                  <a:schemeClr val="tx1">
                    <a:lumMod val="85000"/>
                    <a:lumOff val="15000"/>
                  </a:schemeClr>
                </a:solidFill>
                <a:hlinkClick r:id="rId3" tooltip="John 2:8 KJV verse detail">
                  <a:extLst>
                    <a:ext uri="{A12FA001-AC4F-418D-AE19-62706E023703}">
                      <ahyp:hlinkClr xmlns:ahyp="http://schemas.microsoft.com/office/drawing/2018/hyperlinkcolor" val="tx"/>
                    </a:ext>
                  </a:extLst>
                </a:hlinkClick>
              </a:rPr>
              <a:t>.</a:t>
            </a:r>
            <a:endParaRPr lang="en-US" dirty="0">
              <a:solidFill>
                <a:schemeClr val="tx1">
                  <a:lumMod val="85000"/>
                  <a:lumOff val="15000"/>
                </a:schemeClr>
              </a:solidFill>
            </a:endParaRPr>
          </a:p>
          <a:p>
            <a:pPr indent="-231140">
              <a:lnSpc>
                <a:spcPct val="90000"/>
              </a:lnSpc>
              <a:spcAft>
                <a:spcPts val="607"/>
              </a:spcAft>
              <a:buFont typeface="Arial" panose="020B0604020202020204" pitchFamily="34" charset="0"/>
              <a:buChar char="•"/>
            </a:pPr>
            <a:r>
              <a:rPr lang="en-US" b="1" dirty="0">
                <a:solidFill>
                  <a:schemeClr val="tx1">
                    <a:lumMod val="85000"/>
                    <a:lumOff val="15000"/>
                  </a:schemeClr>
                </a:solidFill>
              </a:rPr>
              <a:t>John 2:</a:t>
            </a:r>
            <a:r>
              <a:rPr lang="en-US" b="1" dirty="0">
                <a:solidFill>
                  <a:schemeClr val="tx1">
                    <a:lumMod val="85000"/>
                    <a:lumOff val="15000"/>
                  </a:schemeClr>
                </a:solidFill>
                <a:hlinkClick r:id="rId4" tooltip="John 2:9 KJV verse detail">
                  <a:extLst>
                    <a:ext uri="{A12FA001-AC4F-418D-AE19-62706E023703}">
                      <ahyp:hlinkClr xmlns:ahyp="http://schemas.microsoft.com/office/drawing/2018/hyperlinkcolor" val="tx"/>
                    </a:ext>
                  </a:extLst>
                </a:hlinkClick>
              </a:rPr>
              <a:t>9 </a:t>
            </a:r>
            <a:r>
              <a:rPr lang="en-US" dirty="0">
                <a:solidFill>
                  <a:schemeClr val="tx1">
                    <a:lumMod val="85000"/>
                    <a:lumOff val="15000"/>
                  </a:schemeClr>
                </a:solidFill>
                <a:hlinkClick r:id="rId4" tooltip="John 2:9 KJV verse detail">
                  <a:extLst>
                    <a:ext uri="{A12FA001-AC4F-418D-AE19-62706E023703}">
                      <ahyp:hlinkClr xmlns:ahyp="http://schemas.microsoft.com/office/drawing/2018/hyperlinkcolor" val="tx"/>
                    </a:ext>
                  </a:extLst>
                </a:hlinkClick>
              </a:rPr>
              <a:t>When the ruler of the feast had tasted </a:t>
            </a:r>
            <a:r>
              <a:rPr lang="en-US" dirty="0">
                <a:solidFill>
                  <a:schemeClr val="tx1">
                    <a:lumMod val="85000"/>
                    <a:lumOff val="15000"/>
                  </a:schemeClr>
                </a:solidFill>
                <a:highlight>
                  <a:srgbClr val="C0C0C0"/>
                </a:highlight>
                <a:hlinkClick r:id="rId4" tooltip="John 2:9 KJV verse detail">
                  <a:extLst>
                    <a:ext uri="{A12FA001-AC4F-418D-AE19-62706E023703}">
                      <ahyp:hlinkClr xmlns:ahyp="http://schemas.microsoft.com/office/drawing/2018/hyperlinkcolor" val="tx"/>
                    </a:ext>
                  </a:extLst>
                </a:hlinkClick>
              </a:rPr>
              <a:t>the water that was made wine</a:t>
            </a:r>
            <a:r>
              <a:rPr lang="en-US" dirty="0">
                <a:solidFill>
                  <a:schemeClr val="tx1">
                    <a:lumMod val="85000"/>
                    <a:lumOff val="15000"/>
                  </a:schemeClr>
                </a:solidFill>
                <a:hlinkClick r:id="rId4" tooltip="John 2:9 KJV verse detail">
                  <a:extLst>
                    <a:ext uri="{A12FA001-AC4F-418D-AE19-62706E023703}">
                      <ahyp:hlinkClr xmlns:ahyp="http://schemas.microsoft.com/office/drawing/2018/hyperlinkcolor" val="tx"/>
                    </a:ext>
                  </a:extLst>
                </a:hlinkClick>
              </a:rPr>
              <a:t>, and knew not whence it was:  (</a:t>
            </a:r>
            <a:r>
              <a:rPr lang="en-US" i="1" dirty="0">
                <a:solidFill>
                  <a:schemeClr val="tx1">
                    <a:lumMod val="85000"/>
                    <a:lumOff val="15000"/>
                  </a:schemeClr>
                </a:solidFill>
                <a:hlinkClick r:id="rId4" tooltip="John 2:9 KJV verse detail">
                  <a:extLst>
                    <a:ext uri="{A12FA001-AC4F-418D-AE19-62706E023703}">
                      <ahyp:hlinkClr xmlns:ahyp="http://schemas.microsoft.com/office/drawing/2018/hyperlinkcolor" val="tx"/>
                    </a:ext>
                  </a:extLst>
                </a:hlinkClick>
              </a:rPr>
              <a:t>the ruler of the feast had no idea where the wine came from.)</a:t>
            </a:r>
            <a:r>
              <a:rPr lang="en-US" dirty="0">
                <a:solidFill>
                  <a:schemeClr val="tx1">
                    <a:lumMod val="85000"/>
                    <a:lumOff val="15000"/>
                  </a:schemeClr>
                </a:solidFill>
                <a:hlinkClick r:id="rId4" tooltip="John 2:9 KJV verse detail">
                  <a:extLst>
                    <a:ext uri="{A12FA001-AC4F-418D-AE19-62706E023703}">
                      <ahyp:hlinkClr xmlns:ahyp="http://schemas.microsoft.com/office/drawing/2018/hyperlinkcolor" val="tx"/>
                    </a:ext>
                  </a:extLst>
                </a:hlinkClick>
              </a:rPr>
              <a:t>  the governor of the feast called the bridegroom,</a:t>
            </a:r>
            <a:endParaRPr lang="en-US" dirty="0">
              <a:solidFill>
                <a:schemeClr val="tx1">
                  <a:lumMod val="85000"/>
                  <a:lumOff val="15000"/>
                </a:schemeClr>
              </a:solidFill>
            </a:endParaRPr>
          </a:p>
          <a:p>
            <a:pPr indent="-231140">
              <a:lnSpc>
                <a:spcPct val="90000"/>
              </a:lnSpc>
              <a:spcAft>
                <a:spcPts val="607"/>
              </a:spcAft>
              <a:buFont typeface="Arial" panose="020B0604020202020204" pitchFamily="34" charset="0"/>
              <a:buChar char="•"/>
            </a:pPr>
            <a:r>
              <a:rPr lang="en-US" b="1" dirty="0">
                <a:solidFill>
                  <a:schemeClr val="tx1">
                    <a:lumMod val="85000"/>
                    <a:lumOff val="15000"/>
                  </a:schemeClr>
                </a:solidFill>
              </a:rPr>
              <a:t>John 2:</a:t>
            </a:r>
            <a:r>
              <a:rPr lang="en-US" b="1" dirty="0">
                <a:solidFill>
                  <a:schemeClr val="tx1">
                    <a:lumMod val="85000"/>
                    <a:lumOff val="15000"/>
                  </a:schemeClr>
                </a:solidFill>
                <a:hlinkClick r:id="rId5" tooltip="John 2:10 KJV verse detail">
                  <a:extLst>
                    <a:ext uri="{A12FA001-AC4F-418D-AE19-62706E023703}">
                      <ahyp:hlinkClr xmlns:ahyp="http://schemas.microsoft.com/office/drawing/2018/hyperlinkcolor" val="tx"/>
                    </a:ext>
                  </a:extLst>
                </a:hlinkClick>
              </a:rPr>
              <a:t>10 </a:t>
            </a:r>
            <a:r>
              <a:rPr lang="en-US" dirty="0">
                <a:solidFill>
                  <a:schemeClr val="tx1">
                    <a:lumMod val="85000"/>
                    <a:lumOff val="15000"/>
                  </a:schemeClr>
                </a:solidFill>
                <a:hlinkClick r:id="rId5" tooltip="John 2:10 KJV verse detail">
                  <a:extLst>
                    <a:ext uri="{A12FA001-AC4F-418D-AE19-62706E023703}">
                      <ahyp:hlinkClr xmlns:ahyp="http://schemas.microsoft.com/office/drawing/2018/hyperlinkcolor" val="tx"/>
                    </a:ext>
                  </a:extLst>
                </a:hlinkClick>
              </a:rPr>
              <a:t>And saith unto him, Every man at the beginning doth set forth good wine; and when men have well drunk, then that which is worse: </a:t>
            </a:r>
            <a:r>
              <a:rPr lang="en-US" i="1" dirty="0">
                <a:solidFill>
                  <a:schemeClr val="tx1">
                    <a:lumMod val="85000"/>
                    <a:lumOff val="15000"/>
                  </a:schemeClr>
                </a:solidFill>
                <a:hlinkClick r:id="rId5" tooltip="John 2:10 KJV verse detail">
                  <a:extLst>
                    <a:ext uri="{A12FA001-AC4F-418D-AE19-62706E023703}">
                      <ahyp:hlinkClr xmlns:ahyp="http://schemas.microsoft.com/office/drawing/2018/hyperlinkcolor" val="tx"/>
                    </a:ext>
                  </a:extLst>
                </a:hlinkClick>
              </a:rPr>
              <a:t>but</a:t>
            </a:r>
            <a:r>
              <a:rPr lang="en-US" dirty="0">
                <a:solidFill>
                  <a:schemeClr val="tx1">
                    <a:lumMod val="85000"/>
                    <a:lumOff val="15000"/>
                  </a:schemeClr>
                </a:solidFill>
                <a:hlinkClick r:id="rId5" tooltip="John 2:10 KJV verse detail">
                  <a:extLst>
                    <a:ext uri="{A12FA001-AC4F-418D-AE19-62706E023703}">
                      <ahyp:hlinkClr xmlns:ahyp="http://schemas.microsoft.com/office/drawing/2018/hyperlinkcolor" val="tx"/>
                    </a:ext>
                  </a:extLst>
                </a:hlinkClick>
              </a:rPr>
              <a:t> thou hast kept the good wine until now.</a:t>
            </a:r>
            <a:endParaRPr lang="en-US" dirty="0">
              <a:solidFill>
                <a:schemeClr val="tx1">
                  <a:lumMod val="85000"/>
                  <a:lumOff val="15000"/>
                </a:schemeClr>
              </a:solidFill>
            </a:endParaRPr>
          </a:p>
          <a:p>
            <a:pPr indent="-231140">
              <a:lnSpc>
                <a:spcPct val="90000"/>
              </a:lnSpc>
              <a:spcAft>
                <a:spcPts val="607"/>
              </a:spcAft>
              <a:buFont typeface="Arial" panose="020B0604020202020204" pitchFamily="34" charset="0"/>
              <a:buChar char="•"/>
            </a:pPr>
            <a:r>
              <a:rPr lang="en-US" b="1" dirty="0">
                <a:solidFill>
                  <a:schemeClr val="tx1">
                    <a:lumMod val="85000"/>
                    <a:lumOff val="15000"/>
                  </a:schemeClr>
                </a:solidFill>
              </a:rPr>
              <a:t>John 2:</a:t>
            </a:r>
            <a:r>
              <a:rPr lang="en-US" b="1" dirty="0">
                <a:solidFill>
                  <a:schemeClr val="tx1">
                    <a:lumMod val="85000"/>
                    <a:lumOff val="15000"/>
                  </a:schemeClr>
                </a:solidFill>
                <a:hlinkClick r:id="rId6" tooltip="John 2:11 KJV verse detail">
                  <a:extLst>
                    <a:ext uri="{A12FA001-AC4F-418D-AE19-62706E023703}">
                      <ahyp:hlinkClr xmlns:ahyp="http://schemas.microsoft.com/office/drawing/2018/hyperlinkcolor" val="tx"/>
                    </a:ext>
                  </a:extLst>
                </a:hlinkClick>
              </a:rPr>
              <a:t>11 </a:t>
            </a:r>
            <a:r>
              <a:rPr lang="en-US" dirty="0">
                <a:solidFill>
                  <a:schemeClr val="tx1">
                    <a:lumMod val="85000"/>
                    <a:lumOff val="15000"/>
                  </a:schemeClr>
                </a:solidFill>
                <a:hlinkClick r:id="rId6" tooltip="John 2:11 KJV verse detail">
                  <a:extLst>
                    <a:ext uri="{A12FA001-AC4F-418D-AE19-62706E023703}">
                      <ahyp:hlinkClr xmlns:ahyp="http://schemas.microsoft.com/office/drawing/2018/hyperlinkcolor" val="tx"/>
                    </a:ext>
                  </a:extLst>
                </a:hlinkClick>
              </a:rPr>
              <a:t>This beginning of miracles did Jesus in Cana of Galilee, and manifested forth his glory; and his disciples believed on him.</a:t>
            </a:r>
            <a:r>
              <a:rPr lang="en-US" dirty="0">
                <a:solidFill>
                  <a:schemeClr val="tx1">
                    <a:lumMod val="85000"/>
                    <a:lumOff val="15000"/>
                  </a:schemeClr>
                </a:solidFill>
              </a:rPr>
              <a:t> The first real proof his disciples saw, can you image? This was a quite simple miracle compared to what they will see and do in the very near furture. </a:t>
            </a:r>
          </a:p>
          <a:p>
            <a:pPr indent="-231140">
              <a:lnSpc>
                <a:spcPct val="90000"/>
              </a:lnSpc>
              <a:spcAft>
                <a:spcPts val="607"/>
              </a:spcAft>
              <a:buFont typeface="Arial" panose="020B0604020202020204" pitchFamily="34" charset="0"/>
              <a:buChar char="•"/>
            </a:pPr>
            <a:endParaRPr lang="en-US" dirty="0">
              <a:solidFill>
                <a:schemeClr val="tx1">
                  <a:lumMod val="85000"/>
                  <a:lumOff val="15000"/>
                </a:schemeClr>
              </a:solidFill>
            </a:endParaRPr>
          </a:p>
          <a:p>
            <a:pPr indent="-231140">
              <a:lnSpc>
                <a:spcPct val="90000"/>
              </a:lnSpc>
              <a:spcAft>
                <a:spcPts val="607"/>
              </a:spcAft>
              <a:buFont typeface="Arial" panose="020B0604020202020204" pitchFamily="34" charset="0"/>
              <a:buChar char="•"/>
            </a:pPr>
            <a:r>
              <a:rPr lang="en-US">
                <a:solidFill>
                  <a:schemeClr val="tx1">
                    <a:lumMod val="85000"/>
                    <a:lumOff val="15000"/>
                  </a:schemeClr>
                </a:solidFill>
              </a:rPr>
              <a:t>Now, we are going to look up some words in the Strong’s concordance, which is made for use with The Authorized King James Bible. Every word in the King James is converted to its original language, assigned a number and with this, you can see every time that word is used and how it was translated. With these tools, you can tell for yourself if it’s translated correctly.  We’re still comparing scripture to scripture but now we have the original words, used in the original writings. A sample below.</a:t>
            </a:r>
          </a:p>
          <a:p>
            <a:pPr indent="-231140">
              <a:lnSpc>
                <a:spcPct val="90000"/>
              </a:lnSpc>
              <a:spcAft>
                <a:spcPts val="607"/>
              </a:spcAft>
              <a:buFont typeface="Arial" panose="020B0604020202020204" pitchFamily="34" charset="0"/>
              <a:buChar char="•"/>
            </a:pPr>
            <a:r>
              <a:rPr lang="en-US" dirty="0">
                <a:solidFill>
                  <a:schemeClr val="tx1">
                    <a:lumMod val="85000"/>
                    <a:lumOff val="15000"/>
                  </a:schemeClr>
                </a:solidFill>
              </a:rPr>
              <a:t> </a:t>
            </a:r>
            <a:endParaRPr lang="en-US"/>
          </a:p>
          <a:p>
            <a:pPr indent="-231140">
              <a:lnSpc>
                <a:spcPct val="90000"/>
              </a:lnSpc>
              <a:spcAft>
                <a:spcPts val="607"/>
              </a:spcAft>
              <a:buFont typeface="Arial" panose="020B0604020202020204" pitchFamily="34" charset="0"/>
              <a:buChar char="•"/>
            </a:pPr>
            <a:r>
              <a:rPr lang="en-US" b="1" dirty="0">
                <a:solidFill>
                  <a:schemeClr val="tx1">
                    <a:lumMod val="85000"/>
                    <a:lumOff val="15000"/>
                  </a:schemeClr>
                </a:solidFill>
              </a:rPr>
              <a:t>Strong's Concordance definition for wine G3631 G=Greek language. Most of the New Testament.</a:t>
            </a:r>
          </a:p>
          <a:p>
            <a:pPr marL="231140" indent="-231140">
              <a:lnSpc>
                <a:spcPct val="90000"/>
              </a:lnSpc>
              <a:spcAft>
                <a:spcPts val="607"/>
              </a:spcAft>
              <a:buFont typeface="+mj-lt"/>
              <a:buAutoNum type="arabicPeriod"/>
            </a:pPr>
            <a:r>
              <a:rPr lang="en-US" dirty="0">
                <a:solidFill>
                  <a:schemeClr val="tx1">
                    <a:lumMod val="85000"/>
                    <a:lumOff val="15000"/>
                  </a:schemeClr>
                </a:solidFill>
                <a:highlight>
                  <a:srgbClr val="C0C0C0"/>
                </a:highlight>
              </a:rPr>
              <a:t>wine. </a:t>
            </a:r>
            <a:r>
              <a:rPr lang="en-US" dirty="0">
                <a:solidFill>
                  <a:schemeClr val="tx1">
                    <a:lumMod val="85000"/>
                    <a:lumOff val="15000"/>
                  </a:schemeClr>
                </a:solidFill>
              </a:rPr>
              <a:t>A primary word (or perhaps of Hebrew origin (</a:t>
            </a:r>
            <a:r>
              <a:rPr lang="en-US" u="sng" dirty="0">
                <a:solidFill>
                  <a:schemeClr val="tx1">
                    <a:lumMod val="85000"/>
                    <a:lumOff val="15000"/>
                  </a:schemeClr>
                </a:solidFill>
                <a:highlight>
                  <a:srgbClr val="C0C0C0"/>
                </a:highlight>
                <a:hlinkClick r:id="rId7" tooltip="Strong's Number H3196">
                  <a:extLst>
                    <a:ext uri="{A12FA001-AC4F-418D-AE19-62706E023703}">
                      <ahyp:hlinkClr xmlns:ahyp="http://schemas.microsoft.com/office/drawing/2018/hyperlinkcolor" val="tx"/>
                    </a:ext>
                  </a:extLst>
                </a:hlinkClick>
              </a:rPr>
              <a:t>yayin</a:t>
            </a:r>
            <a:r>
              <a:rPr lang="en-US" dirty="0">
                <a:solidFill>
                  <a:schemeClr val="tx1">
                    <a:lumMod val="85000"/>
                    <a:lumOff val="15000"/>
                  </a:schemeClr>
                </a:solidFill>
                <a:highlight>
                  <a:srgbClr val="C0C0C0"/>
                </a:highlight>
              </a:rPr>
              <a:t>)); </a:t>
            </a:r>
            <a:r>
              <a:rPr lang="en-US" dirty="0">
                <a:solidFill>
                  <a:schemeClr val="tx1">
                    <a:lumMod val="85000"/>
                    <a:lumOff val="15000"/>
                  </a:schemeClr>
                </a:solidFill>
              </a:rPr>
              <a:t>"wine" (literally or figuratively) -- wine.</a:t>
            </a:r>
          </a:p>
          <a:p>
            <a:pPr marL="231140" indent="-231140">
              <a:lnSpc>
                <a:spcPct val="90000"/>
              </a:lnSpc>
              <a:spcAft>
                <a:spcPts val="607"/>
              </a:spcAft>
              <a:buFont typeface="+mj-lt"/>
              <a:buAutoNum type="arabicPeriod"/>
            </a:pPr>
            <a:r>
              <a:rPr lang="en-US" dirty="0">
                <a:solidFill>
                  <a:schemeClr val="tx1">
                    <a:lumMod val="85000"/>
                    <a:lumOff val="15000"/>
                  </a:schemeClr>
                </a:solidFill>
              </a:rPr>
              <a:t>see HEBREW </a:t>
            </a:r>
            <a:r>
              <a:rPr lang="en-US" u="sng" dirty="0">
                <a:solidFill>
                  <a:schemeClr val="tx1">
                    <a:lumMod val="85000"/>
                    <a:lumOff val="15000"/>
                  </a:schemeClr>
                </a:solidFill>
                <a:hlinkClick r:id="rId7" tooltip="Strong's Number H3196">
                  <a:extLst>
                    <a:ext uri="{A12FA001-AC4F-418D-AE19-62706E023703}">
                      <ahyp:hlinkClr xmlns:ahyp="http://schemas.microsoft.com/office/drawing/2018/hyperlinkcolor" val="tx"/>
                    </a:ext>
                  </a:extLst>
                </a:hlinkClick>
              </a:rPr>
              <a:t>yayin</a:t>
            </a:r>
            <a:r>
              <a:rPr lang="en-US" u="sng" dirty="0">
                <a:solidFill>
                  <a:schemeClr val="tx1">
                    <a:lumMod val="85000"/>
                    <a:lumOff val="15000"/>
                  </a:schemeClr>
                </a:solidFill>
              </a:rPr>
              <a:t>  </a:t>
            </a:r>
            <a:r>
              <a:rPr lang="en-US" dirty="0">
                <a:solidFill>
                  <a:schemeClr val="tx1">
                    <a:lumMod val="85000"/>
                    <a:lumOff val="15000"/>
                  </a:schemeClr>
                </a:solidFill>
                <a:highlight>
                  <a:srgbClr val="C0C0C0"/>
                </a:highlight>
              </a:rPr>
              <a:t>Pronounce (yah'-yin) </a:t>
            </a:r>
            <a:r>
              <a:rPr lang="en-US" dirty="0">
                <a:solidFill>
                  <a:schemeClr val="tx1">
                    <a:lumMod val="85000"/>
                    <a:lumOff val="15000"/>
                  </a:schemeClr>
                </a:solidFill>
              </a:rPr>
              <a:t>this is the root word for  wine and it means: </a:t>
            </a:r>
          </a:p>
          <a:p>
            <a:pPr marL="231140" indent="-231140">
              <a:lnSpc>
                <a:spcPct val="90000"/>
              </a:lnSpc>
              <a:spcAft>
                <a:spcPts val="607"/>
              </a:spcAft>
              <a:buAutoNum type="arabicPeriod"/>
            </a:pPr>
            <a:endParaRPr lang="en-US" dirty="0">
              <a:solidFill>
                <a:schemeClr val="tx1">
                  <a:lumMod val="85000"/>
                  <a:lumOff val="15000"/>
                </a:schemeClr>
              </a:solidFill>
            </a:endParaRPr>
          </a:p>
          <a:p>
            <a:pPr indent="-231140">
              <a:lnSpc>
                <a:spcPct val="90000"/>
              </a:lnSpc>
              <a:spcAft>
                <a:spcPts val="607"/>
              </a:spcAft>
              <a:buFont typeface="Arial" panose="020B0604020202020204" pitchFamily="34" charset="0"/>
              <a:buChar char="•"/>
            </a:pPr>
            <a:r>
              <a:rPr lang="en-US" b="1">
                <a:solidFill>
                  <a:schemeClr val="tx1">
                    <a:lumMod val="85000"/>
                    <a:lumOff val="15000"/>
                  </a:schemeClr>
                </a:solidFill>
              </a:rPr>
              <a:t>Strong's Concordance definition for Yayin which is the root word for wine. H3196 H=Hebrew language. Old Testament </a:t>
            </a:r>
          </a:p>
          <a:p>
            <a:pPr marL="231140" indent="-231140">
              <a:lnSpc>
                <a:spcPct val="90000"/>
              </a:lnSpc>
              <a:spcAft>
                <a:spcPts val="607"/>
              </a:spcAft>
              <a:buFont typeface="+mj-lt"/>
              <a:buAutoNum type="arabicPeriod"/>
            </a:pPr>
            <a:r>
              <a:rPr lang="en-US">
                <a:solidFill>
                  <a:schemeClr val="tx1">
                    <a:lumMod val="85000"/>
                    <a:lumOff val="15000"/>
                  </a:schemeClr>
                </a:solidFill>
              </a:rPr>
              <a:t>banqueting, wine, winebibber (</a:t>
            </a:r>
            <a:r>
              <a:rPr lang="en-US" i="1">
                <a:solidFill>
                  <a:schemeClr val="tx1">
                    <a:lumMod val="85000"/>
                    <a:lumOff val="15000"/>
                  </a:schemeClr>
                </a:solidFill>
                <a:highlight>
                  <a:srgbClr val="C0C0C0"/>
                </a:highlight>
              </a:rPr>
              <a:t>winebibber is a drunkard</a:t>
            </a:r>
            <a:r>
              <a:rPr lang="en-US">
                <a:solidFill>
                  <a:schemeClr val="tx1">
                    <a:lumMod val="85000"/>
                    <a:lumOff val="15000"/>
                  </a:schemeClr>
                </a:solidFill>
                <a:highlight>
                  <a:srgbClr val="C0C0C0"/>
                </a:highlight>
              </a:rPr>
              <a:t>)</a:t>
            </a:r>
          </a:p>
          <a:p>
            <a:pPr marL="231140" indent="-231140">
              <a:lnSpc>
                <a:spcPct val="90000"/>
              </a:lnSpc>
              <a:spcAft>
                <a:spcPts val="607"/>
              </a:spcAft>
              <a:buFont typeface="+mj-lt"/>
              <a:buAutoNum type="arabicPeriod"/>
            </a:pPr>
            <a:r>
              <a:rPr lang="en-US">
                <a:solidFill>
                  <a:schemeClr val="tx1">
                    <a:lumMod val="85000"/>
                    <a:lumOff val="15000"/>
                  </a:schemeClr>
                </a:solidFill>
              </a:rPr>
              <a:t>From an unused root meaning to effervesce; wine </a:t>
            </a:r>
            <a:r>
              <a:rPr lang="en-US">
                <a:solidFill>
                  <a:schemeClr val="tx1">
                    <a:lumMod val="85000"/>
                    <a:lumOff val="15000"/>
                  </a:schemeClr>
                </a:solidFill>
                <a:highlight>
                  <a:srgbClr val="C0C0C0"/>
                </a:highlight>
              </a:rPr>
              <a:t>(as fermented</a:t>
            </a:r>
            <a:r>
              <a:rPr lang="en-US">
                <a:solidFill>
                  <a:schemeClr val="tx1">
                    <a:lumMod val="85000"/>
                    <a:lumOff val="15000"/>
                  </a:schemeClr>
                </a:solidFill>
              </a:rPr>
              <a:t>); by implication</a:t>
            </a:r>
            <a:r>
              <a:rPr lang="en-US">
                <a:solidFill>
                  <a:schemeClr val="tx1">
                    <a:lumMod val="85000"/>
                    <a:lumOff val="15000"/>
                  </a:schemeClr>
                </a:solidFill>
                <a:highlight>
                  <a:srgbClr val="C0C0C0"/>
                </a:highlight>
              </a:rPr>
              <a:t>, intoxication </a:t>
            </a:r>
            <a:r>
              <a:rPr lang="en-US">
                <a:solidFill>
                  <a:schemeClr val="tx1">
                    <a:lumMod val="85000"/>
                    <a:lumOff val="15000"/>
                  </a:schemeClr>
                </a:solidFill>
              </a:rPr>
              <a:t>-- banqueting, wine, wine(-bibber).</a:t>
            </a:r>
          </a:p>
          <a:p>
            <a:pPr>
              <a:lnSpc>
                <a:spcPct val="90000"/>
              </a:lnSpc>
              <a:spcAft>
                <a:spcPts val="607"/>
              </a:spcAft>
            </a:pPr>
            <a:endParaRPr lang="en-US">
              <a:solidFill>
                <a:srgbClr val="000000"/>
              </a:solidFill>
            </a:endParaRPr>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19</a:t>
            </a:fld>
            <a:endParaRPr lang="en-US"/>
          </a:p>
        </p:txBody>
      </p:sp>
    </p:spTree>
    <p:extLst>
      <p:ext uri="{BB962C8B-B14F-4D97-AF65-F5344CB8AC3E}">
        <p14:creationId xmlns:p14="http://schemas.microsoft.com/office/powerpoint/2010/main" val="1261401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230505" indent="-230505"/>
            <a:r>
              <a:rPr lang="en-US"/>
              <a:t>Here is another good example of consumption of wine and we learn about Jesus' ancestry. In this case Jacob (Who is the grandson of Abraham and son of Isaac)  Young Jacob had a few too many and ended up married to the wrong woman. The marriage of Jacob and Rachel should be a story of two young people in love and they were.  But it didn’t quite work out that way because Jacob had few too many cups of wine. </a:t>
            </a:r>
          </a:p>
          <a:p>
            <a:pPr marL="230518" indent="-230518"/>
            <a:endParaRPr lang="en-US"/>
          </a:p>
          <a:p>
            <a:pPr marL="230505" indent="-230505"/>
            <a:r>
              <a:rPr lang="en-US"/>
              <a:t> (Back story of Jacob and his twin brother Esau). The name Jacob means heal-catcher or supplanter which means someone who wrongfully seizes or holds the place of another. He was named this because at birth he came from the womb holding onto the heel of Esau the first born. </a:t>
            </a:r>
          </a:p>
          <a:p>
            <a:pPr marL="230518" indent="-230518"/>
            <a:endParaRPr lang="en-US"/>
          </a:p>
          <a:p>
            <a:r>
              <a:rPr lang="en-US" i="1"/>
              <a:t>Gensis 25:22</a:t>
            </a:r>
            <a:r>
              <a:rPr lang="en-US" i="1" dirty="0">
                <a:hlinkClick r:id="rId3">
                  <a:extLst>
                    <a:ext uri="{A12FA001-AC4F-418D-AE19-62706E023703}">
                      <ahyp:hlinkClr xmlns:ahyp="http://schemas.microsoft.com/office/drawing/2018/hyperlinkcolor" val="tx"/>
                    </a:ext>
                  </a:extLst>
                </a:hlinkClick>
              </a:rPr>
              <a:t>And the children struggled together within her; and she said, If it be so, why am I thus? And she went to enquire of the LORD.</a:t>
            </a:r>
            <a:endParaRPr lang="en-US" i="1" dirty="0"/>
          </a:p>
          <a:p>
            <a:endParaRPr lang="en-US" i="1">
              <a:solidFill>
                <a:schemeClr val="accent2"/>
              </a:solidFill>
              <a:hlinkClick r:id="" action="ppaction://noaction">
                <a:extLst>
                  <a:ext uri="{A12FA001-AC4F-418D-AE19-62706E023703}">
                    <ahyp:hlinkClr xmlns:ahyp="http://schemas.microsoft.com/office/drawing/2018/hyperlinkcolor" val="tx"/>
                  </a:ext>
                </a:extLst>
              </a:hlinkClick>
            </a:endParaRPr>
          </a:p>
          <a:p>
            <a:r>
              <a:rPr lang="en-US" i="1" dirty="0">
                <a:hlinkClick r:id="rId4">
                  <a:extLst>
                    <a:ext uri="{A12FA001-AC4F-418D-AE19-62706E023703}">
                      <ahyp:hlinkClr xmlns:ahyp="http://schemas.microsoft.com/office/drawing/2018/hyperlinkcolor" val="tx"/>
                    </a:ext>
                  </a:extLst>
                </a:hlinkClick>
              </a:rPr>
              <a:t>23And the LORD said unto her, Two nations are in thy womb, and two manner of people shall be separated from thy bowels; and the one people shall be stronger than the other people; </a:t>
            </a:r>
            <a:r>
              <a:rPr lang="en-US" b="1" i="1" dirty="0">
                <a:hlinkClick r:id="rId4">
                  <a:extLst>
                    <a:ext uri="{A12FA001-AC4F-418D-AE19-62706E023703}">
                      <ahyp:hlinkClr xmlns:ahyp="http://schemas.microsoft.com/office/drawing/2018/hyperlinkcolor" val="tx"/>
                    </a:ext>
                  </a:extLst>
                </a:hlinkClick>
              </a:rPr>
              <a:t>and the elder shall serve the younger.</a:t>
            </a:r>
            <a:endParaRPr lang="en-US" b="1" i="1" dirty="0"/>
          </a:p>
          <a:p>
            <a:endParaRPr lang="en-US" i="1">
              <a:hlinkClick r:id="rId5" invalidUrl="http://">
                <a:extLst>
                  <a:ext uri="{A12FA001-AC4F-418D-AE19-62706E023703}">
                    <ahyp:hlinkClr xmlns:ahyp="http://schemas.microsoft.com/office/drawing/2018/hyperlinkcolor" val="tx"/>
                  </a:ext>
                </a:extLst>
              </a:hlinkClick>
            </a:endParaRPr>
          </a:p>
          <a:p>
            <a:r>
              <a:rPr lang="en-US" i="1" dirty="0">
                <a:hlinkClick r:id="rId6">
                  <a:extLst>
                    <a:ext uri="{A12FA001-AC4F-418D-AE19-62706E023703}">
                      <ahyp:hlinkClr xmlns:ahyp="http://schemas.microsoft.com/office/drawing/2018/hyperlinkcolor" val="tx"/>
                    </a:ext>
                  </a:extLst>
                </a:hlinkClick>
              </a:rPr>
              <a:t>24And when her days to be delivered were fulfilled, behold, there were twins in her womb.</a:t>
            </a:r>
            <a:endParaRPr lang="en-US" i="1" dirty="0"/>
          </a:p>
          <a:p>
            <a:endParaRPr lang="en-US" i="1">
              <a:hlinkClick r:id="" action="ppaction://noaction">
                <a:extLst>
                  <a:ext uri="{A12FA001-AC4F-418D-AE19-62706E023703}">
                    <ahyp:hlinkClr xmlns:ahyp="http://schemas.microsoft.com/office/drawing/2018/hyperlinkcolor" val="tx"/>
                  </a:ext>
                </a:extLst>
              </a:hlinkClick>
            </a:endParaRPr>
          </a:p>
          <a:p>
            <a:r>
              <a:rPr lang="en-US" i="1" dirty="0">
                <a:hlinkClick r:id="rId7">
                  <a:extLst>
                    <a:ext uri="{A12FA001-AC4F-418D-AE19-62706E023703}">
                      <ahyp:hlinkClr xmlns:ahyp="http://schemas.microsoft.com/office/drawing/2018/hyperlinkcolor" val="tx"/>
                    </a:ext>
                  </a:extLst>
                </a:hlinkClick>
              </a:rPr>
              <a:t>25And the first came out red, all over like an hairy garment; and they called his name Esau.</a:t>
            </a:r>
            <a:endParaRPr lang="en-US" i="1" dirty="0"/>
          </a:p>
          <a:p>
            <a:endParaRPr lang="en-US" i="1">
              <a:solidFill>
                <a:schemeClr val="accent2"/>
              </a:solidFill>
              <a:hlinkClick r:id="" action="ppaction://noaction">
                <a:extLst>
                  <a:ext uri="{A12FA001-AC4F-418D-AE19-62706E023703}">
                    <ahyp:hlinkClr xmlns:ahyp="http://schemas.microsoft.com/office/drawing/2018/hyperlinkcolor" val="tx"/>
                  </a:ext>
                </a:extLst>
              </a:hlinkClick>
            </a:endParaRPr>
          </a:p>
          <a:p>
            <a:r>
              <a:rPr lang="en-US" i="1" dirty="0">
                <a:hlinkClick r:id="rId8">
                  <a:extLst>
                    <a:ext uri="{A12FA001-AC4F-418D-AE19-62706E023703}">
                      <ahyp:hlinkClr xmlns:ahyp="http://schemas.microsoft.com/office/drawing/2018/hyperlinkcolor" val="tx"/>
                    </a:ext>
                  </a:extLst>
                </a:hlinkClick>
              </a:rPr>
              <a:t>26And after that came his brother out, and his hand took hold on Esau's heel; and his name was called Jacob: and Isaac was threescore years old when she bare them.</a:t>
            </a:r>
            <a:endParaRPr lang="en-US" i="1" dirty="0"/>
          </a:p>
          <a:p>
            <a:endParaRPr lang="en-US" i="1">
              <a:hlinkClick r:id="" action="ppaction://noaction">
                <a:extLst>
                  <a:ext uri="{A12FA001-AC4F-418D-AE19-62706E023703}">
                    <ahyp:hlinkClr xmlns:ahyp="http://schemas.microsoft.com/office/drawing/2018/hyperlinkcolor" val="tx"/>
                  </a:ext>
                </a:extLst>
              </a:hlinkClick>
            </a:endParaRPr>
          </a:p>
          <a:p>
            <a:r>
              <a:rPr lang="en-US" i="1"/>
              <a:t>So, these boys grow up, and Esau is Dad's favorite because he's a cunning hunter a man of the field and the bible say Jacob was plain man, dwelling in tents. So, Jacob was mom's favorite, but she knows something that no one else knows. When the twins were born God told her the elder would serve the younger, which meaning Jacob was to receive the Birthright blessing and not Esau. So, when Isaac was old and his eyes were dim (he was blind as a bat). It's time to give the blessing and return to the father. Notice here that Isaac blessed Jacob, he didn't ask God to do it. God already blessed Isaac and it's Isaac's responsibility to pass that bless on to his son. Just like Abraham did for him, not Gods.(much more on this later) </a:t>
            </a:r>
            <a:r>
              <a:rPr lang="en-US" i="1" dirty="0"/>
              <a:t> So, Rebekah overhears Isaac tell Esau, go to the field and kill me a deer and make me some venison, that I may eat and bless you before the LORD before my death. So, Esau goes hunting. </a:t>
            </a:r>
          </a:p>
          <a:p>
            <a:endParaRPr lang="en-US" i="1"/>
          </a:p>
          <a:p>
            <a:r>
              <a:rPr lang="en-US" i="1">
                <a:solidFill>
                  <a:srgbClr val="000000"/>
                </a:solidFill>
              </a:rPr>
              <a:t>And while he’s gone, Rebekah whips up some venison and dresses Jacob up in Esau's clothes, puts the skins of a kid goat on his hands and his neck to make him hairy. Isaac was deceived by this plan and blessed Jacob instead of Esau. Now Esau shows up and he's very angry when he finds out what has happened and says after their dad is dead and gone, Jacob is next.</a:t>
            </a:r>
          </a:p>
          <a:p>
            <a:endParaRPr lang="en-US" i="1">
              <a:solidFill>
                <a:srgbClr val="000000"/>
              </a:solidFill>
            </a:endParaRPr>
          </a:p>
          <a:p>
            <a:r>
              <a:rPr lang="en-US" i="1" dirty="0">
                <a:solidFill>
                  <a:srgbClr val="000000"/>
                </a:solidFill>
              </a:rPr>
              <a:t>So, Jacob gets sent to his Uncle Laban  (mom's brother), so he'll be safe from Esau and Dad told him, while he's there pick out a wife from his cousins, that are of the bloodline and get married. Which was the law, they were not allowed to marry outside of that bloodline. </a:t>
            </a:r>
            <a:r>
              <a:rPr lang="en-US" i="1" dirty="0" err="1">
                <a:solidFill>
                  <a:srgbClr val="000000"/>
                </a:solidFill>
              </a:rPr>
              <a:t>But,</a:t>
            </a:r>
            <a:r>
              <a:rPr lang="en-US" i="1" dirty="0">
                <a:solidFill>
                  <a:srgbClr val="000000"/>
                </a:solidFill>
              </a:rPr>
              <a:t> Esau married outside the bloodline (he married a Hittite). Now Jacob is living </a:t>
            </a:r>
            <a:r>
              <a:rPr lang="en-US" i="1" dirty="0" err="1">
                <a:solidFill>
                  <a:srgbClr val="000000"/>
                </a:solidFill>
              </a:rPr>
              <a:t>wi</a:t>
            </a:r>
            <a:r>
              <a:rPr lang="en-US" i="1" dirty="0">
                <a:solidFill>
                  <a:srgbClr val="000000"/>
                </a:solidFill>
              </a:rPr>
              <a:t>th Laban for about </a:t>
            </a:r>
            <a:r>
              <a:rPr lang="en-US" i="1">
                <a:solidFill>
                  <a:srgbClr val="000000"/>
                </a:solidFill>
              </a:rPr>
              <a:t>seven years. </a:t>
            </a:r>
            <a:endParaRPr lang="en-US" dirty="0" err="1"/>
          </a:p>
          <a:p>
            <a:pPr marL="230518" indent="-230518"/>
            <a:endParaRPr lang="en-US" i="1">
              <a:solidFill>
                <a:srgbClr val="000000"/>
              </a:solidFill>
            </a:endParaRPr>
          </a:p>
          <a:p>
            <a:pPr marL="230505" indent="-230505"/>
            <a:r>
              <a:rPr lang="en-US" b="1" dirty="0">
                <a:hlinkClick r:id="rId9" tooltip="Genesis 29:21 KJV verse detail">
                  <a:extLst>
                    <a:ext uri="{A12FA001-AC4F-418D-AE19-62706E023703}">
                      <ahyp:hlinkClr xmlns:ahyp="http://schemas.microsoft.com/office/drawing/2018/hyperlinkcolor" val="tx"/>
                    </a:ext>
                  </a:extLst>
                </a:hlinkClick>
              </a:rPr>
              <a:t>Genesis 29:21 </a:t>
            </a:r>
            <a:r>
              <a:rPr lang="en-US" dirty="0">
                <a:hlinkClick r:id="rId9" tooltip="Genesis 29:21 KJV verse detail">
                  <a:extLst>
                    <a:ext uri="{A12FA001-AC4F-418D-AE19-62706E023703}">
                      <ahyp:hlinkClr xmlns:ahyp="http://schemas.microsoft.com/office/drawing/2018/hyperlinkcolor" val="tx"/>
                    </a:ext>
                  </a:extLst>
                </a:hlinkClick>
              </a:rPr>
              <a:t>And Jacob said unto Laban, Give </a:t>
            </a:r>
            <a:r>
              <a:rPr lang="en-US" i="1" dirty="0">
                <a:hlinkClick r:id="rId9" tooltip="Genesis 29:21 KJV verse detail">
                  <a:extLst>
                    <a:ext uri="{A12FA001-AC4F-418D-AE19-62706E023703}">
                      <ahyp:hlinkClr xmlns:ahyp="http://schemas.microsoft.com/office/drawing/2018/hyperlinkcolor" val="tx"/>
                    </a:ext>
                  </a:extLst>
                </a:hlinkClick>
              </a:rPr>
              <a:t>me</a:t>
            </a:r>
            <a:r>
              <a:rPr lang="en-US" dirty="0">
                <a:hlinkClick r:id="rId9" tooltip="Genesis 29:21 KJV verse detail">
                  <a:extLst>
                    <a:ext uri="{A12FA001-AC4F-418D-AE19-62706E023703}">
                      <ahyp:hlinkClr xmlns:ahyp="http://schemas.microsoft.com/office/drawing/2018/hyperlinkcolor" val="tx"/>
                    </a:ext>
                  </a:extLst>
                </a:hlinkClick>
              </a:rPr>
              <a:t> my wife, for my days are fulfilled, that I may go in unto her.</a:t>
            </a:r>
            <a:r>
              <a:rPr lang="en-US"/>
              <a:t>  Jacob agreed to work for Laban for seven years and in return Jacob gets Rachel for his wife. In this verse the seven years is complete and it’s time for the marriage celebration and then, it’s time to consummate the marriage.</a:t>
            </a:r>
          </a:p>
          <a:p>
            <a:pPr marL="230505" indent="-230505"/>
            <a:r>
              <a:rPr lang="en-US" dirty="0"/>
              <a:t> </a:t>
            </a:r>
          </a:p>
          <a:p>
            <a:pPr marL="230505" indent="-230505"/>
            <a:r>
              <a:rPr lang="en-US" b="1" dirty="0">
                <a:hlinkClick r:id="rId9" tooltip="Genesis 29:21 KJV verse detail">
                  <a:extLst>
                    <a:ext uri="{A12FA001-AC4F-418D-AE19-62706E023703}">
                      <ahyp:hlinkClr xmlns:ahyp="http://schemas.microsoft.com/office/drawing/2018/hyperlinkcolor" val="tx"/>
                    </a:ext>
                  </a:extLst>
                </a:hlinkClick>
              </a:rPr>
              <a:t>Genesis 29:</a:t>
            </a:r>
            <a:r>
              <a:rPr lang="en-US" b="1" dirty="0">
                <a:hlinkClick r:id="rId9">
                  <a:extLst>
                    <a:ext uri="{A12FA001-AC4F-418D-AE19-62706E023703}">
                      <ahyp:hlinkClr xmlns:ahyp="http://schemas.microsoft.com/office/drawing/2018/hyperlinkcolor" val="tx"/>
                    </a:ext>
                  </a:extLst>
                </a:hlinkClick>
              </a:rPr>
              <a:t>22 </a:t>
            </a:r>
            <a:r>
              <a:rPr lang="en-US" dirty="0">
                <a:hlinkClick r:id="rId9">
                  <a:extLst>
                    <a:ext uri="{A12FA001-AC4F-418D-AE19-62706E023703}">
                      <ahyp:hlinkClr xmlns:ahyp="http://schemas.microsoft.com/office/drawing/2018/hyperlinkcolor" val="tx"/>
                    </a:ext>
                  </a:extLst>
                </a:hlinkClick>
              </a:rPr>
              <a:t>And Laban gathered together all the men of the place, and made a feast.</a:t>
            </a:r>
            <a:endParaRPr lang="en-US" dirty="0"/>
          </a:p>
          <a:p>
            <a:pPr marL="230518" indent="-230518"/>
            <a:endParaRPr lang="en-US"/>
          </a:p>
          <a:p>
            <a:pPr marL="230505" indent="-230505"/>
            <a:r>
              <a:rPr lang="en-US" b="1" dirty="0">
                <a:hlinkClick r:id="rId9" tooltip="Genesis 29:21 KJV verse detail">
                  <a:extLst>
                    <a:ext uri="{A12FA001-AC4F-418D-AE19-62706E023703}">
                      <ahyp:hlinkClr xmlns:ahyp="http://schemas.microsoft.com/office/drawing/2018/hyperlinkcolor" val="tx"/>
                    </a:ext>
                  </a:extLst>
                </a:hlinkClick>
              </a:rPr>
              <a:t>Genesis 29:</a:t>
            </a:r>
            <a:r>
              <a:rPr lang="en-US" b="1" dirty="0">
                <a:hlinkClick r:id="rId9">
                  <a:extLst>
                    <a:ext uri="{A12FA001-AC4F-418D-AE19-62706E023703}">
                      <ahyp:hlinkClr xmlns:ahyp="http://schemas.microsoft.com/office/drawing/2018/hyperlinkcolor" val="tx"/>
                    </a:ext>
                  </a:extLst>
                </a:hlinkClick>
              </a:rPr>
              <a:t>23 </a:t>
            </a:r>
            <a:r>
              <a:rPr lang="en-US" dirty="0">
                <a:hlinkClick r:id="rId9">
                  <a:extLst>
                    <a:ext uri="{A12FA001-AC4F-418D-AE19-62706E023703}">
                      <ahyp:hlinkClr xmlns:ahyp="http://schemas.microsoft.com/office/drawing/2018/hyperlinkcolor" val="tx"/>
                    </a:ext>
                  </a:extLst>
                </a:hlinkClick>
              </a:rPr>
              <a:t>And it came to pass in the evening, that he took Leah his daughter, and brought her to him; and he went in unto her.</a:t>
            </a:r>
            <a:r>
              <a:rPr lang="en-US" dirty="0"/>
              <a:t>  We are still talking about Laban. The way this works is Laban takes his daughter to the tent and then Jacob comes into the tent and consummates the marriage. But Laban </a:t>
            </a:r>
            <a:r>
              <a:rPr lang="en-US"/>
              <a:t>takes Leah to the tent instead of Rachel. </a:t>
            </a:r>
          </a:p>
          <a:p>
            <a:pPr marL="230505" indent="-230505"/>
            <a:r>
              <a:rPr lang="en-US"/>
              <a:t>        How in the world would Jacob walk into that tent, then crawl into bed with his new sister in-law and not know the difference? Laban was slick, he had this thing planned out and was probably feeding Jacob wine all day, got him drunk and played him like a fiddle. Now, he’s going to make Jacob wait another seven years for Rachel. I would wager that it was a long seven years sleeping with Rachel's sister and being in love with Rachel. This poor guy is going to get hammered from two directions for the rest of his life. </a:t>
            </a:r>
          </a:p>
          <a:p>
            <a:pPr marL="230505" indent="-230505"/>
            <a:endParaRPr lang="en-US" dirty="0"/>
          </a:p>
          <a:p>
            <a:pPr marL="230505" indent="-230505"/>
            <a:r>
              <a:rPr lang="en-US" b="1" dirty="0">
                <a:hlinkClick r:id="rId9" tooltip="Genesis 29:21 KJV verse detail">
                  <a:extLst>
                    <a:ext uri="{A12FA001-AC4F-418D-AE19-62706E023703}">
                      <ahyp:hlinkClr xmlns:ahyp="http://schemas.microsoft.com/office/drawing/2018/hyperlinkcolor" val="tx"/>
                    </a:ext>
                  </a:extLst>
                </a:hlinkClick>
              </a:rPr>
              <a:t>Genesis 29:</a:t>
            </a:r>
            <a:r>
              <a:rPr lang="en-US" b="1" dirty="0">
                <a:hlinkClick r:id="rId9">
                  <a:extLst>
                    <a:ext uri="{A12FA001-AC4F-418D-AE19-62706E023703}">
                      <ahyp:hlinkClr xmlns:ahyp="http://schemas.microsoft.com/office/drawing/2018/hyperlinkcolor" val="tx"/>
                    </a:ext>
                  </a:extLst>
                </a:hlinkClick>
              </a:rPr>
              <a:t>24 </a:t>
            </a:r>
            <a:r>
              <a:rPr lang="en-US" dirty="0">
                <a:hlinkClick r:id="rId9">
                  <a:extLst>
                    <a:ext uri="{A12FA001-AC4F-418D-AE19-62706E023703}">
                      <ahyp:hlinkClr xmlns:ahyp="http://schemas.microsoft.com/office/drawing/2018/hyperlinkcolor" val="tx"/>
                    </a:ext>
                  </a:extLst>
                </a:hlinkClick>
              </a:rPr>
              <a:t>And Laban gave unto his daughter Leah Zilpah his maid </a:t>
            </a:r>
            <a:r>
              <a:rPr lang="en-US" i="1" dirty="0">
                <a:hlinkClick r:id="rId9">
                  <a:extLst>
                    <a:ext uri="{A12FA001-AC4F-418D-AE19-62706E023703}">
                      <ahyp:hlinkClr xmlns:ahyp="http://schemas.microsoft.com/office/drawing/2018/hyperlinkcolor" val="tx"/>
                    </a:ext>
                  </a:extLst>
                </a:hlinkClick>
              </a:rPr>
              <a:t>for</a:t>
            </a:r>
            <a:r>
              <a:rPr lang="en-US" dirty="0">
                <a:hlinkClick r:id="rId9">
                  <a:extLst>
                    <a:ext uri="{A12FA001-AC4F-418D-AE19-62706E023703}">
                      <ahyp:hlinkClr xmlns:ahyp="http://schemas.microsoft.com/office/drawing/2018/hyperlinkcolor" val="tx"/>
                    </a:ext>
                  </a:extLst>
                </a:hlinkClick>
              </a:rPr>
              <a:t> an handmaid.</a:t>
            </a:r>
            <a:r>
              <a:rPr lang="en-US" dirty="0"/>
              <a:t> She gets Labans maid and eventually </a:t>
            </a:r>
            <a:r>
              <a:rPr lang="en-US"/>
              <a:t>Jacob gets told to take her for wife too.</a:t>
            </a:r>
          </a:p>
          <a:p>
            <a:pPr marL="230518" indent="-230518"/>
            <a:endParaRPr lang="en-US"/>
          </a:p>
          <a:p>
            <a:pPr marL="230505" indent="-230505"/>
            <a:r>
              <a:rPr lang="en-US" b="1" dirty="0">
                <a:hlinkClick r:id="rId9" tooltip="Genesis 29:21 KJV verse detail">
                  <a:extLst>
                    <a:ext uri="{A12FA001-AC4F-418D-AE19-62706E023703}">
                      <ahyp:hlinkClr xmlns:ahyp="http://schemas.microsoft.com/office/drawing/2018/hyperlinkcolor" val="tx"/>
                    </a:ext>
                  </a:extLst>
                </a:hlinkClick>
              </a:rPr>
              <a:t>Genesis 29:</a:t>
            </a:r>
            <a:r>
              <a:rPr lang="en-US" b="1" dirty="0">
                <a:hlinkClick r:id="rId9">
                  <a:extLst>
                    <a:ext uri="{A12FA001-AC4F-418D-AE19-62706E023703}">
                      <ahyp:hlinkClr xmlns:ahyp="http://schemas.microsoft.com/office/drawing/2018/hyperlinkcolor" val="tx"/>
                    </a:ext>
                  </a:extLst>
                </a:hlinkClick>
              </a:rPr>
              <a:t>25 </a:t>
            </a:r>
            <a:r>
              <a:rPr lang="en-US" dirty="0">
                <a:hlinkClick r:id="rId9">
                  <a:extLst>
                    <a:ext uri="{A12FA001-AC4F-418D-AE19-62706E023703}">
                      <ahyp:hlinkClr xmlns:ahyp="http://schemas.microsoft.com/office/drawing/2018/hyperlinkcolor" val="tx"/>
                    </a:ext>
                  </a:extLst>
                </a:hlinkClick>
              </a:rPr>
              <a:t>And it came to pass, that in the morning, behold, it </a:t>
            </a:r>
            <a:r>
              <a:rPr lang="en-US" i="1" dirty="0">
                <a:hlinkClick r:id="rId9">
                  <a:extLst>
                    <a:ext uri="{A12FA001-AC4F-418D-AE19-62706E023703}">
                      <ahyp:hlinkClr xmlns:ahyp="http://schemas.microsoft.com/office/drawing/2018/hyperlinkcolor" val="tx"/>
                    </a:ext>
                  </a:extLst>
                </a:hlinkClick>
              </a:rPr>
              <a:t>was</a:t>
            </a:r>
            <a:r>
              <a:rPr lang="en-US" dirty="0">
                <a:hlinkClick r:id="rId9">
                  <a:extLst>
                    <a:ext uri="{A12FA001-AC4F-418D-AE19-62706E023703}">
                      <ahyp:hlinkClr xmlns:ahyp="http://schemas.microsoft.com/office/drawing/2018/hyperlinkcolor" val="tx"/>
                    </a:ext>
                  </a:extLst>
                </a:hlinkClick>
              </a:rPr>
              <a:t> Leah: and he said to Laban, What </a:t>
            </a:r>
            <a:r>
              <a:rPr lang="en-US" i="1" dirty="0">
                <a:hlinkClick r:id="rId9">
                  <a:extLst>
                    <a:ext uri="{A12FA001-AC4F-418D-AE19-62706E023703}">
                      <ahyp:hlinkClr xmlns:ahyp="http://schemas.microsoft.com/office/drawing/2018/hyperlinkcolor" val="tx"/>
                    </a:ext>
                  </a:extLst>
                </a:hlinkClick>
              </a:rPr>
              <a:t>is</a:t>
            </a:r>
            <a:r>
              <a:rPr lang="en-US" dirty="0">
                <a:hlinkClick r:id="rId9">
                  <a:extLst>
                    <a:ext uri="{A12FA001-AC4F-418D-AE19-62706E023703}">
                      <ahyp:hlinkClr xmlns:ahyp="http://schemas.microsoft.com/office/drawing/2018/hyperlinkcolor" val="tx"/>
                    </a:ext>
                  </a:extLst>
                </a:hlinkClick>
              </a:rPr>
              <a:t> this thou hast done unto me? did not I serve with thee for Rachel? wherefore then hast thou beguiled (deceive) me?</a:t>
            </a:r>
            <a:r>
              <a:rPr lang="en-US" dirty="0"/>
              <a:t> Jacob doesn’t know he was with the wrong woman till morning. If this were you and you were sober, would you know if it was your wife's sister and not your wife. Sober yes, you would. What if you were drinking all day with your family (Laban) and friends? Sound like he had way too much to drink and got taken advantage of. If he were sober, he could have put a stop to it, but he consummated the marriage and got himself a wife that </a:t>
            </a:r>
            <a:r>
              <a:rPr lang="en-US" err="1"/>
              <a:t>he</a:t>
            </a:r>
            <a:r>
              <a:rPr lang="en-US"/>
              <a:t> didn't want.</a:t>
            </a:r>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20</a:t>
            </a:fld>
            <a:endParaRPr lang="en-US"/>
          </a:p>
        </p:txBody>
      </p:sp>
    </p:spTree>
    <p:extLst>
      <p:ext uri="{BB962C8B-B14F-4D97-AF65-F5344CB8AC3E}">
        <p14:creationId xmlns:p14="http://schemas.microsoft.com/office/powerpoint/2010/main" val="590425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a:t>In Luke Chapter 7 Jesus is talking to a crowd of people and some Pharisees. </a:t>
            </a:r>
          </a:p>
          <a:p>
            <a:pPr marL="230505" indent="-230505"/>
            <a:r>
              <a:rPr lang="en-US" b="1">
                <a:hlinkClick r:id="rId3" tooltip="Luke 7:31 KJV verse detail">
                  <a:extLst>
                    <a:ext uri="{A12FA001-AC4F-418D-AE19-62706E023703}">
                      <ahyp:hlinkClr xmlns:ahyp="http://schemas.microsoft.com/office/drawing/2018/hyperlinkcolor" val="tx"/>
                    </a:ext>
                  </a:extLst>
                </a:hlinkClick>
              </a:rPr>
              <a:t>Luke 7:31 </a:t>
            </a:r>
            <a:r>
              <a:rPr lang="en-US">
                <a:hlinkClick r:id="rId3" tooltip="Luke 7:31 KJV verse detail">
                  <a:extLst>
                    <a:ext uri="{A12FA001-AC4F-418D-AE19-62706E023703}">
                      <ahyp:hlinkClr xmlns:ahyp="http://schemas.microsoft.com/office/drawing/2018/hyperlinkcolor" val="tx"/>
                    </a:ext>
                  </a:extLst>
                </a:hlinkClick>
              </a:rPr>
              <a:t>And the Lord said, Whereunto then shall I liken the men of this generation? and to what are they like?</a:t>
            </a:r>
            <a:endParaRPr lang="en-US"/>
          </a:p>
          <a:p>
            <a:pPr marL="230505" indent="-230505"/>
            <a:r>
              <a:rPr lang="en-US" b="1">
                <a:hlinkClick r:id="rId3" tooltip="Luke 7:31 KJV verse detail">
                  <a:extLst>
                    <a:ext uri="{A12FA001-AC4F-418D-AE19-62706E023703}">
                      <ahyp:hlinkClr xmlns:ahyp="http://schemas.microsoft.com/office/drawing/2018/hyperlinkcolor" val="tx"/>
                    </a:ext>
                  </a:extLst>
                </a:hlinkClick>
              </a:rPr>
              <a:t>Luke 7: </a:t>
            </a:r>
            <a:r>
              <a:rPr lang="en-US" b="1">
                <a:hlinkClick r:id="rId3">
                  <a:extLst>
                    <a:ext uri="{A12FA001-AC4F-418D-AE19-62706E023703}">
                      <ahyp:hlinkClr xmlns:ahyp="http://schemas.microsoft.com/office/drawing/2018/hyperlinkcolor" val="tx"/>
                    </a:ext>
                  </a:extLst>
                </a:hlinkClick>
              </a:rPr>
              <a:t>32 </a:t>
            </a:r>
            <a:r>
              <a:rPr lang="en-US">
                <a:hlinkClick r:id="rId3">
                  <a:extLst>
                    <a:ext uri="{A12FA001-AC4F-418D-AE19-62706E023703}">
                      <ahyp:hlinkClr xmlns:ahyp="http://schemas.microsoft.com/office/drawing/2018/hyperlinkcolor" val="tx"/>
                    </a:ext>
                  </a:extLst>
                </a:hlinkClick>
              </a:rPr>
              <a:t>They are like unto children sitting in the marketplace, and calling one to another, and saying, We have piped unto you, and ye have not danced; we have mourned to you, and ye have not wept.</a:t>
            </a:r>
          </a:p>
          <a:p>
            <a:pPr marL="230518" indent="-230518"/>
            <a:r>
              <a:rPr lang="en-US" u="none"/>
              <a:t>      These Pharisees act like spoiled children complaining that no one is dancing to their music and nothing Jesus or John could do would please them. It’ll make more sense when we read the next two verses. </a:t>
            </a:r>
          </a:p>
          <a:p>
            <a:pPr marL="230505" indent="-230505"/>
            <a:r>
              <a:rPr lang="en-US" b="1">
                <a:hlinkClick r:id="rId3" tooltip="Luke 7:31 KJV verse detail">
                  <a:extLst>
                    <a:ext uri="{A12FA001-AC4F-418D-AE19-62706E023703}">
                      <ahyp:hlinkClr xmlns:ahyp="http://schemas.microsoft.com/office/drawing/2018/hyperlinkcolor" val="tx"/>
                    </a:ext>
                  </a:extLst>
                </a:hlinkClick>
              </a:rPr>
              <a:t>Luke 7: </a:t>
            </a:r>
            <a:r>
              <a:rPr lang="en-US" b="1">
                <a:hlinkClick r:id="rId3">
                  <a:extLst>
                    <a:ext uri="{A12FA001-AC4F-418D-AE19-62706E023703}">
                      <ahyp:hlinkClr xmlns:ahyp="http://schemas.microsoft.com/office/drawing/2018/hyperlinkcolor" val="tx"/>
                    </a:ext>
                  </a:extLst>
                </a:hlinkClick>
              </a:rPr>
              <a:t>33 </a:t>
            </a:r>
            <a:r>
              <a:rPr lang="en-US">
                <a:hlinkClick r:id="rId3">
                  <a:extLst>
                    <a:ext uri="{A12FA001-AC4F-418D-AE19-62706E023703}">
                      <ahyp:hlinkClr xmlns:ahyp="http://schemas.microsoft.com/office/drawing/2018/hyperlinkcolor" val="tx"/>
                    </a:ext>
                  </a:extLst>
                </a:hlinkClick>
              </a:rPr>
              <a:t>For John the Baptist came neither eating bread nor drinking wine; and ye say, He hath a devil.</a:t>
            </a:r>
            <a:r>
              <a:rPr lang="en-US"/>
              <a:t> John had the Holy Spirit from the womb, and he was a Nazarite. Luke 1:15 says “</a:t>
            </a:r>
            <a:r>
              <a:rPr lang="en-US" u="sng"/>
              <a:t>he shall be great in the sight of the </a:t>
            </a:r>
            <a:r>
              <a:rPr lang="en-US" u="sng" err="1"/>
              <a:t>Lord, and</a:t>
            </a:r>
            <a:r>
              <a:rPr lang="en-US" u="sng"/>
              <a:t> shall drink neither wine nor strong drink and shall be filled with the Holy Ghost, even from his mother’s womb</a:t>
            </a:r>
            <a:r>
              <a:rPr lang="en-US"/>
              <a:t>” These religious leaders Jesus is talking to, say John the Baptist has a devil. You see the limits of their spiritual discernment.  This is one of only a couple times that the bible forbids drinking wine. </a:t>
            </a:r>
          </a:p>
          <a:p>
            <a:pPr marL="230505" indent="-230505"/>
            <a:r>
              <a:rPr lang="en-US" b="1">
                <a:hlinkClick r:id="rId3" tooltip="Luke 7:31 KJV verse detail">
                  <a:extLst>
                    <a:ext uri="{A12FA001-AC4F-418D-AE19-62706E023703}">
                      <ahyp:hlinkClr xmlns:ahyp="http://schemas.microsoft.com/office/drawing/2018/hyperlinkcolor" val="tx"/>
                    </a:ext>
                  </a:extLst>
                </a:hlinkClick>
              </a:rPr>
              <a:t>Luke 7: </a:t>
            </a:r>
            <a:r>
              <a:rPr lang="en-US" b="1">
                <a:hlinkClick r:id="rId3">
                  <a:extLst>
                    <a:ext uri="{A12FA001-AC4F-418D-AE19-62706E023703}">
                      <ahyp:hlinkClr xmlns:ahyp="http://schemas.microsoft.com/office/drawing/2018/hyperlinkcolor" val="tx"/>
                    </a:ext>
                  </a:extLst>
                </a:hlinkClick>
              </a:rPr>
              <a:t>34 </a:t>
            </a:r>
            <a:r>
              <a:rPr lang="en-US">
                <a:hlinkClick r:id="rId3">
                  <a:extLst>
                    <a:ext uri="{A12FA001-AC4F-418D-AE19-62706E023703}">
                      <ahyp:hlinkClr xmlns:ahyp="http://schemas.microsoft.com/office/drawing/2018/hyperlinkcolor" val="tx"/>
                    </a:ext>
                  </a:extLst>
                </a:hlinkClick>
              </a:rPr>
              <a:t>The Son of man is come eating and drinking; and ye say, Behold a gluttonous man, and a winebibber, a friend of publicans and sinners!</a:t>
            </a:r>
            <a:r>
              <a:rPr lang="en-US"/>
              <a:t> . These Pharisees accuse Jesus of being a drunk because he drinks wine. There we go. Jesus drank fermented wine. Almost everyone did. Grape juice would spoil in no time; they didn’t have refrigeration; you had to ferment it, to keep it. And if you didn’t, your drinking water and goats' milk for the next 8 months. Do you believe Gods word?  This is also just history, along with some common sense. </a:t>
            </a:r>
          </a:p>
          <a:p>
            <a:pPr marL="230518" indent="-230518"/>
            <a:endParaRPr lang="en-US"/>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21</a:t>
            </a:fld>
            <a:endParaRPr lang="en-US"/>
          </a:p>
        </p:txBody>
      </p:sp>
    </p:spTree>
    <p:extLst>
      <p:ext uri="{BB962C8B-B14F-4D97-AF65-F5344CB8AC3E}">
        <p14:creationId xmlns:p14="http://schemas.microsoft.com/office/powerpoint/2010/main" val="3638702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i="1"/>
              <a:t>These next two are going to be quick, I think the truth is in front of us and it’s time to move on. This is Jesus at the last supper </a:t>
            </a:r>
            <a:endParaRPr lang="en-US" i="1">
              <a:hlinkClick r:id="rId3" tooltip="Matthew 26:27 KJV verse detail">
                <a:extLst>
                  <a:ext uri="{A12FA001-AC4F-418D-AE19-62706E023703}">
                    <ahyp:hlinkClr xmlns:ahyp="http://schemas.microsoft.com/office/drawing/2018/hyperlinkcolor" val="tx"/>
                  </a:ext>
                </a:extLst>
              </a:hlinkClick>
            </a:endParaRPr>
          </a:p>
          <a:p>
            <a:r>
              <a:rPr lang="en-US" b="1">
                <a:hlinkClick r:id="rId3" tooltip="Matthew 26:27 KJV verse detail">
                  <a:extLst>
                    <a:ext uri="{A12FA001-AC4F-418D-AE19-62706E023703}">
                      <ahyp:hlinkClr xmlns:ahyp="http://schemas.microsoft.com/office/drawing/2018/hyperlinkcolor" val="tx"/>
                    </a:ext>
                  </a:extLst>
                </a:hlinkClick>
              </a:rPr>
              <a:t>Matt 26:27 </a:t>
            </a:r>
            <a:r>
              <a:rPr lang="en-US">
                <a:hlinkClick r:id="rId3" tooltip="Matthew 26:27 KJV verse detail">
                  <a:extLst>
                    <a:ext uri="{A12FA001-AC4F-418D-AE19-62706E023703}">
                      <ahyp:hlinkClr xmlns:ahyp="http://schemas.microsoft.com/office/drawing/2018/hyperlinkcolor" val="tx"/>
                    </a:ext>
                  </a:extLst>
                </a:hlinkClick>
              </a:rPr>
              <a:t>And he took the cup, and gave thanks, and gave </a:t>
            </a:r>
            <a:r>
              <a:rPr lang="en-US" i="1">
                <a:hlinkClick r:id="rId3" tooltip="Matthew 26:27 KJV verse detail">
                  <a:extLst>
                    <a:ext uri="{A12FA001-AC4F-418D-AE19-62706E023703}">
                      <ahyp:hlinkClr xmlns:ahyp="http://schemas.microsoft.com/office/drawing/2018/hyperlinkcolor" val="tx"/>
                    </a:ext>
                  </a:extLst>
                </a:hlinkClick>
              </a:rPr>
              <a:t>it</a:t>
            </a:r>
            <a:r>
              <a:rPr lang="en-US">
                <a:hlinkClick r:id="rId3" tooltip="Matthew 26:27 KJV verse detail">
                  <a:extLst>
                    <a:ext uri="{A12FA001-AC4F-418D-AE19-62706E023703}">
                      <ahyp:hlinkClr xmlns:ahyp="http://schemas.microsoft.com/office/drawing/2018/hyperlinkcolor" val="tx"/>
                    </a:ext>
                  </a:extLst>
                </a:hlinkClick>
              </a:rPr>
              <a:t> to them, saying, Drink ye all of it</a:t>
            </a:r>
            <a:r>
              <a:rPr lang="en-US" u="sng">
                <a:hlinkClick r:id="rId3" tooltip="Matthew 26:27 KJV verse detail">
                  <a:extLst>
                    <a:ext uri="{A12FA001-AC4F-418D-AE19-62706E023703}">
                      <ahyp:hlinkClr xmlns:ahyp="http://schemas.microsoft.com/office/drawing/2018/hyperlinkcolor" val="tx"/>
                    </a:ext>
                  </a:extLst>
                </a:hlinkClick>
              </a:rPr>
              <a:t>;</a:t>
            </a:r>
            <a:r>
              <a:rPr lang="en-US"/>
              <a:t> Cup used in this verse is (pot-ay'-</a:t>
            </a:r>
            <a:r>
              <a:rPr lang="en-US" err="1"/>
              <a:t>ree</a:t>
            </a:r>
            <a:r>
              <a:rPr lang="en-US"/>
              <a:t>-on) </a:t>
            </a:r>
            <a:r>
              <a:rPr lang="en-US" err="1"/>
              <a:t>potērion</a:t>
            </a:r>
            <a:r>
              <a:rPr lang="en-US"/>
              <a:t>: a wine cup.</a:t>
            </a:r>
          </a:p>
          <a:p>
            <a:endParaRPr lang="en-US"/>
          </a:p>
          <a:p>
            <a:pPr marL="173355" indent="-173355"/>
            <a:r>
              <a:rPr lang="en-US" b="1">
                <a:hlinkClick r:id="rId4" tooltip="Matthew 26:28 KJV verse detail">
                  <a:extLst>
                    <a:ext uri="{A12FA001-AC4F-418D-AE19-62706E023703}">
                      <ahyp:hlinkClr xmlns:ahyp="http://schemas.microsoft.com/office/drawing/2018/hyperlinkcolor" val="tx"/>
                    </a:ext>
                  </a:extLst>
                </a:hlinkClick>
              </a:rPr>
              <a:t>Matt 26:28 </a:t>
            </a:r>
            <a:r>
              <a:rPr lang="en-US">
                <a:hlinkClick r:id="rId4" tooltip="Matthew 26:28 KJV verse detail">
                  <a:extLst>
                    <a:ext uri="{A12FA001-AC4F-418D-AE19-62706E023703}">
                      <ahyp:hlinkClr xmlns:ahyp="http://schemas.microsoft.com/office/drawing/2018/hyperlinkcolor" val="tx"/>
                    </a:ext>
                  </a:extLst>
                </a:hlinkClick>
              </a:rPr>
              <a:t>For this is my blood of the new testament, which is shed for many for the remission of sins.</a:t>
            </a:r>
            <a:endParaRPr lang="en-US"/>
          </a:p>
          <a:p>
            <a:pPr marL="173370" indent="-173370"/>
            <a:endParaRPr lang="en-US"/>
          </a:p>
          <a:p>
            <a:pPr marL="173355" indent="-173355"/>
            <a:r>
              <a:rPr lang="en-US" b="1">
                <a:hlinkClick r:id="rId5" tooltip="Matthew 26:29 KJV verse detail">
                  <a:extLst>
                    <a:ext uri="{A12FA001-AC4F-418D-AE19-62706E023703}">
                      <ahyp:hlinkClr xmlns:ahyp="http://schemas.microsoft.com/office/drawing/2018/hyperlinkcolor" val="tx"/>
                    </a:ext>
                  </a:extLst>
                </a:hlinkClick>
              </a:rPr>
              <a:t>Matt26:29 </a:t>
            </a:r>
            <a:r>
              <a:rPr lang="en-US">
                <a:hlinkClick r:id="rId5" tooltip="Matthew 26:29 KJV verse detail">
                  <a:extLst>
                    <a:ext uri="{A12FA001-AC4F-418D-AE19-62706E023703}">
                      <ahyp:hlinkClr xmlns:ahyp="http://schemas.microsoft.com/office/drawing/2018/hyperlinkcolor" val="tx"/>
                    </a:ext>
                  </a:extLst>
                </a:hlinkClick>
              </a:rPr>
              <a:t>But I say unto you, I will not drink henceforth of this fruit of the vine, until that day when I drink it new with you in my Father's kingdom.</a:t>
            </a:r>
            <a:r>
              <a:rPr lang="en-US"/>
              <a:t> He just told the disciples that he would drink wine with them again. In the Father’s Kingdom.</a:t>
            </a:r>
          </a:p>
          <a:p>
            <a:pPr marL="173370" indent="-173370"/>
            <a:endParaRPr lang="en-US"/>
          </a:p>
          <a:p>
            <a:pPr marL="230505" indent="-230505"/>
            <a:r>
              <a:rPr lang="en-US" b="1">
                <a:hlinkClick r:id="rId6" tooltip="Psalms 104:15 KJV verse detail">
                  <a:extLst>
                    <a:ext uri="{A12FA001-AC4F-418D-AE19-62706E023703}">
                      <ahyp:hlinkClr xmlns:ahyp="http://schemas.microsoft.com/office/drawing/2018/hyperlinkcolor" val="tx"/>
                    </a:ext>
                  </a:extLst>
                </a:hlinkClick>
              </a:rPr>
              <a:t>Psalms 104:15</a:t>
            </a:r>
            <a:r>
              <a:rPr lang="en-US">
                <a:hlinkClick r:id="rId6" tooltip="Psalms 104:15 KJV verse detail">
                  <a:extLst>
                    <a:ext uri="{A12FA001-AC4F-418D-AE19-62706E023703}">
                      <ahyp:hlinkClr xmlns:ahyp="http://schemas.microsoft.com/office/drawing/2018/hyperlinkcolor" val="tx"/>
                    </a:ext>
                  </a:extLst>
                </a:hlinkClick>
              </a:rPr>
              <a:t>  And wine </a:t>
            </a:r>
            <a:r>
              <a:rPr lang="en-US" i="1">
                <a:hlinkClick r:id="rId6" tooltip="Psalms 104:15 KJV verse detail">
                  <a:extLst>
                    <a:ext uri="{A12FA001-AC4F-418D-AE19-62706E023703}">
                      <ahyp:hlinkClr xmlns:ahyp="http://schemas.microsoft.com/office/drawing/2018/hyperlinkcolor" val="tx"/>
                    </a:ext>
                  </a:extLst>
                </a:hlinkClick>
              </a:rPr>
              <a:t>that</a:t>
            </a:r>
            <a:r>
              <a:rPr lang="en-US">
                <a:hlinkClick r:id="rId6" tooltip="Psalms 104:15 KJV verse detail">
                  <a:extLst>
                    <a:ext uri="{A12FA001-AC4F-418D-AE19-62706E023703}">
                      <ahyp:hlinkClr xmlns:ahyp="http://schemas.microsoft.com/office/drawing/2018/hyperlinkcolor" val="tx"/>
                    </a:ext>
                  </a:extLst>
                </a:hlinkClick>
              </a:rPr>
              <a:t> maketh glad the heart of man, </a:t>
            </a:r>
            <a:r>
              <a:rPr lang="en-US" i="1">
                <a:hlinkClick r:id="rId6" tooltip="Psalms 104:15 KJV verse detail">
                  <a:extLst>
                    <a:ext uri="{A12FA001-AC4F-418D-AE19-62706E023703}">
                      <ahyp:hlinkClr xmlns:ahyp="http://schemas.microsoft.com/office/drawing/2018/hyperlinkcolor" val="tx"/>
                    </a:ext>
                  </a:extLst>
                </a:hlinkClick>
              </a:rPr>
              <a:t>and</a:t>
            </a:r>
            <a:r>
              <a:rPr lang="en-US">
                <a:hlinkClick r:id="rId6" tooltip="Psalms 104:15 KJV verse detail">
                  <a:extLst>
                    <a:ext uri="{A12FA001-AC4F-418D-AE19-62706E023703}">
                      <ahyp:hlinkClr xmlns:ahyp="http://schemas.microsoft.com/office/drawing/2018/hyperlinkcolor" val="tx"/>
                    </a:ext>
                  </a:extLst>
                </a:hlinkClick>
              </a:rPr>
              <a:t> oil to make </a:t>
            </a:r>
            <a:r>
              <a:rPr lang="en-US" i="1">
                <a:hlinkClick r:id="rId6" tooltip="Psalms 104:15 KJV verse detail">
                  <a:extLst>
                    <a:ext uri="{A12FA001-AC4F-418D-AE19-62706E023703}">
                      <ahyp:hlinkClr xmlns:ahyp="http://schemas.microsoft.com/office/drawing/2018/hyperlinkcolor" val="tx"/>
                    </a:ext>
                  </a:extLst>
                </a:hlinkClick>
              </a:rPr>
              <a:t>his</a:t>
            </a:r>
            <a:r>
              <a:rPr lang="en-US">
                <a:hlinkClick r:id="rId6" tooltip="Psalms 104:15 KJV verse detail">
                  <a:extLst>
                    <a:ext uri="{A12FA001-AC4F-418D-AE19-62706E023703}">
                      <ahyp:hlinkClr xmlns:ahyp="http://schemas.microsoft.com/office/drawing/2018/hyperlinkcolor" val="tx"/>
                    </a:ext>
                  </a:extLst>
                </a:hlinkClick>
              </a:rPr>
              <a:t> face to shine, and bread </a:t>
            </a:r>
            <a:r>
              <a:rPr lang="en-US" i="1">
                <a:hlinkClick r:id="rId6" tooltip="Psalms 104:15 KJV verse detail">
                  <a:extLst>
                    <a:ext uri="{A12FA001-AC4F-418D-AE19-62706E023703}">
                      <ahyp:hlinkClr xmlns:ahyp="http://schemas.microsoft.com/office/drawing/2018/hyperlinkcolor" val="tx"/>
                    </a:ext>
                  </a:extLst>
                </a:hlinkClick>
              </a:rPr>
              <a:t>which</a:t>
            </a:r>
            <a:r>
              <a:rPr lang="en-US">
                <a:hlinkClick r:id="rId6" tooltip="Psalms 104:15 KJV verse detail">
                  <a:extLst>
                    <a:ext uri="{A12FA001-AC4F-418D-AE19-62706E023703}">
                      <ahyp:hlinkClr xmlns:ahyp="http://schemas.microsoft.com/office/drawing/2018/hyperlinkcolor" val="tx"/>
                    </a:ext>
                  </a:extLst>
                </a:hlinkClick>
              </a:rPr>
              <a:t> strengtheneth man's heart.</a:t>
            </a:r>
            <a:r>
              <a:rPr lang="en-US"/>
              <a:t> </a:t>
            </a:r>
          </a:p>
          <a:p>
            <a:pPr marL="230518" indent="-230518"/>
            <a:r>
              <a:rPr lang="en-US"/>
              <a:t>A couple glasses, not a couple bottles is the preference here. Remember what happened to Jacob. So that was simple, we just compared scripture to scripture, we looked up a couple definitions and no more questions on the subject. Now with what you've learned here and the tools we talked about you're now ready to get to work, studying our father's letter to his children. </a:t>
            </a:r>
          </a:p>
          <a:p>
            <a:pPr marL="230518" indent="-230518"/>
            <a:endParaRPr lang="en-US"/>
          </a:p>
          <a:p>
            <a:pPr marL="230505" indent="-230505"/>
            <a:r>
              <a:rPr lang="en-US"/>
              <a:t>This concludes “How to study the Bible” I hope you’ve enjoyed this as much as I have enjoyed bringing it to you. Next is The Resurrection of the Dead, then Lucifer &amp; the foundation of the world, then The Three World Ages and When the Earth Became Void and Without Form. With these five studies behind us. We’ll have the basic understanding and are ready for the meat. God loves his children, who love his word. </a:t>
            </a:r>
          </a:p>
          <a:p>
            <a:endParaRPr lang="en-US"/>
          </a:p>
        </p:txBody>
      </p:sp>
      <p:sp>
        <p:nvSpPr>
          <p:cNvPr id="4" name="Slide Number Placeholder 3"/>
          <p:cNvSpPr>
            <a:spLocks noGrp="1"/>
          </p:cNvSpPr>
          <p:nvPr>
            <p:ph type="sldNum" sz="quarter" idx="5"/>
          </p:nvPr>
        </p:nvSpPr>
        <p:spPr>
          <a:xfrm>
            <a:off x="4023095" y="8917425"/>
            <a:ext cx="3077739" cy="471053"/>
          </a:xfrm>
          <a:prstGeom prst="rect">
            <a:avLst/>
          </a:prstGeom>
        </p:spPr>
        <p:txBody>
          <a:bodyPr/>
          <a:lstStyle/>
          <a:p>
            <a:fld id="{C7E31037-8B93-40D0-A252-328C21647711}" type="slidenum">
              <a:rPr lang="en-US" smtClean="0"/>
              <a:t>22</a:t>
            </a:fld>
            <a:endParaRPr lang="en-US"/>
          </a:p>
        </p:txBody>
      </p:sp>
    </p:spTree>
    <p:extLst>
      <p:ext uri="{BB962C8B-B14F-4D97-AF65-F5344CB8AC3E}">
        <p14:creationId xmlns:p14="http://schemas.microsoft.com/office/powerpoint/2010/main" val="290669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45DD8-14AD-0841-1AC8-7EFC90F8F97A}"/>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A61420B-61F3-7D08-E1A3-CB16A230473F}"/>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EFBA874-1A05-5319-CAFD-3C4907B3AC12}"/>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14BA8CB3-3679-CF0F-BD9F-CF795CC7E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3EE47B-EF88-E299-BA15-D3151C587922}"/>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3765491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F6F28-66C9-28CB-0AC0-FF6D61F6B3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994AB-BF7F-C06E-D8E1-7963B39F18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CCA4C3-038B-C2E8-0D18-EB3F13EBC5FB}"/>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1B6AB4E3-C113-3B08-82F2-2A7A6456F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6672F-59D3-5D0F-D4F8-34018082A7D8}"/>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1867784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EDA6-7B9D-FE2D-F4F8-4B0281E2B62E}"/>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9161BEE-8DD7-5367-A581-F55B4D8F62F2}"/>
              </a:ext>
            </a:extLst>
          </p:cNvPr>
          <p:cNvSpPr>
            <a:spLocks noGrp="1"/>
          </p:cNvSpPr>
          <p:nvPr>
            <p:ph type="body" idx="1"/>
          </p:nvPr>
        </p:nvSpPr>
        <p:spPr>
          <a:xfrm>
            <a:off x="831851" y="4589465"/>
            <a:ext cx="105156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E1689F-FE2F-FE20-ECC3-2F19FB17120B}"/>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88F86E83-BA1F-0FB7-E56F-42BA91A417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C6986-6D77-C39C-82BB-31A56653B65C}"/>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83638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8376-01BB-4D32-C200-8C99EAC3E6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20EA11-8C77-1C8C-A4CC-15EAAB3D78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7379B8-9A3B-00F3-4FE7-2758D7FB48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FACC2-1C09-5277-4CE2-60E623336BDC}"/>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6" name="Footer Placeholder 5">
            <a:extLst>
              <a:ext uri="{FF2B5EF4-FFF2-40B4-BE49-F238E27FC236}">
                <a16:creationId xmlns:a16="http://schemas.microsoft.com/office/drawing/2014/main" id="{E96C3248-78A0-82E1-1680-1FAB3F8DE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49FE96-C9E7-7DDB-D63B-A98BF9FC6EA8}"/>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1585073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4781-CA1B-F18E-03C6-71D53427C422}"/>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5CBD89-6CF4-9547-6E2C-6F88DD027D48}"/>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EA5DE1-D70B-BC39-B910-850E920CB4CC}"/>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FE86E1-04B3-07DB-1EF9-8F78053194BA}"/>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A7AB342-36A5-7476-2D6C-FC597C5FA96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BC0F4-F58D-627E-3614-11EE07129E54}"/>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8" name="Footer Placeholder 7">
            <a:extLst>
              <a:ext uri="{FF2B5EF4-FFF2-40B4-BE49-F238E27FC236}">
                <a16:creationId xmlns:a16="http://schemas.microsoft.com/office/drawing/2014/main" id="{9FE17EF3-DB8C-D1C3-BDF7-13694C755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C65A18-263E-AEC1-A67E-55C481823DFD}"/>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3587310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AB77B-258A-2E2D-2A48-6D3F633E26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AAD0D9-3234-A4B0-4746-9643C2885C80}"/>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4" name="Footer Placeholder 3">
            <a:extLst>
              <a:ext uri="{FF2B5EF4-FFF2-40B4-BE49-F238E27FC236}">
                <a16:creationId xmlns:a16="http://schemas.microsoft.com/office/drawing/2014/main" id="{550612F9-392D-72C6-D2EB-6DEDC0D03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F2D380-710A-7372-7D95-160DE259AE48}"/>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3872282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193B2F-D619-D609-C35C-6FF9483AF279}"/>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3" name="Footer Placeholder 2">
            <a:extLst>
              <a:ext uri="{FF2B5EF4-FFF2-40B4-BE49-F238E27FC236}">
                <a16:creationId xmlns:a16="http://schemas.microsoft.com/office/drawing/2014/main" id="{D0B92B6C-90CB-5754-8C6D-FA0AA043F5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41BFE4-F52C-509E-38B3-7DADA2508C85}"/>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613331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31FFD-B0E3-BFB7-5C16-F2260D05B54B}"/>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3EA5B38-95A7-D53B-B9FB-D064B7F11EF1}"/>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A3F51C-B848-F486-45CA-3B9DA62594A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0A82CC2-BA7B-1F78-7A93-EA0148BB0441}"/>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6" name="Footer Placeholder 5">
            <a:extLst>
              <a:ext uri="{FF2B5EF4-FFF2-40B4-BE49-F238E27FC236}">
                <a16:creationId xmlns:a16="http://schemas.microsoft.com/office/drawing/2014/main" id="{50CAAFE5-1A30-2196-D5BC-6156432AD0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89C80-5EC3-2773-AA29-D5972C18C884}"/>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1044014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62BEA-379A-C950-5344-514DDBAE0706}"/>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D2F4F5-ECF2-EDB7-98DE-1D3412CAB7FF}"/>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A69DF08-30D2-43D8-8ADC-0F05C5FBD44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48A90DD-0AFD-7FBA-EAC4-A78FCAB61B57}"/>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6" name="Footer Placeholder 5">
            <a:extLst>
              <a:ext uri="{FF2B5EF4-FFF2-40B4-BE49-F238E27FC236}">
                <a16:creationId xmlns:a16="http://schemas.microsoft.com/office/drawing/2014/main" id="{F4341F4A-8237-695E-086A-6AAD0995DD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CEACBA-847C-D0B9-12EF-345763D4FAA3}"/>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3986990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22844-2896-CAFA-56E9-40CB27A926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1A3BA6-92E3-7CB1-C26A-747E982EAE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42400F-8D51-101C-DF50-BCDC1E6E0509}"/>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32CEFA4B-61B7-BC5A-C420-584BBEFD3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D90FCC-6888-3DC4-FE0C-70B6D57170D1}"/>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787001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E02C5-105B-390F-331A-2B02340CD41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ACC0C5-4236-7818-685B-532CA24F486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2C5F2-C4C6-A240-96C2-689C053DA05C}"/>
              </a:ext>
            </a:extLst>
          </p:cNvPr>
          <p:cNvSpPr>
            <a:spLocks noGrp="1"/>
          </p:cNvSpPr>
          <p:nvPr>
            <p:ph type="dt" sz="half" idx="10"/>
          </p:nvPr>
        </p:nvSpPr>
        <p:spPr/>
        <p:txBody>
          <a:body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F2122F1C-8E20-BDF1-BC54-C6C2B0571D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7871E2-DD51-27BF-2CD9-8495B981633B}"/>
              </a:ext>
            </a:extLst>
          </p:cNvPr>
          <p:cNvSpPr>
            <a:spLocks noGrp="1"/>
          </p:cNvSpPr>
          <p:nvPr>
            <p:ph type="sldNum" sz="quarter" idx="12"/>
          </p:nvPr>
        </p:nvSpPr>
        <p:spPr/>
        <p:txBody>
          <a:bodyPr/>
          <a:lstStyle/>
          <a:p>
            <a:fld id="{3353F86E-1E01-42B6-BED9-3ABBB8BC3693}" type="slidenum">
              <a:rPr lang="en-US" smtClean="0"/>
              <a:t>‹#›</a:t>
            </a:fld>
            <a:endParaRPr lang="en-US"/>
          </a:p>
        </p:txBody>
      </p:sp>
    </p:spTree>
    <p:extLst>
      <p:ext uri="{BB962C8B-B14F-4D97-AF65-F5344CB8AC3E}">
        <p14:creationId xmlns:p14="http://schemas.microsoft.com/office/powerpoint/2010/main" val="408503017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F91744-DFEB-C354-5915-2F8CB1B91126}"/>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306575-3109-C0F1-3A51-601E2CC265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BC4A8-0BC4-46D5-CAB2-80A0831E703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B31A1174-E99E-44CE-9BC8-68889B8899DF}" type="datetimeFigureOut">
              <a:rPr lang="en-US" smtClean="0"/>
              <a:t>10/1/2026</a:t>
            </a:fld>
            <a:endParaRPr lang="en-US"/>
          </a:p>
        </p:txBody>
      </p:sp>
      <p:sp>
        <p:nvSpPr>
          <p:cNvPr id="5" name="Footer Placeholder 4">
            <a:extLst>
              <a:ext uri="{FF2B5EF4-FFF2-40B4-BE49-F238E27FC236}">
                <a16:creationId xmlns:a16="http://schemas.microsoft.com/office/drawing/2014/main" id="{640AD87D-636D-9C84-11D3-1839552D9E94}"/>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A27C5F-C5AD-5833-EB12-EEBD8D1D8BEF}"/>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53F86E-1E01-42B6-BED9-3ABBB8BC3693}" type="slidenum">
              <a:rPr lang="en-US" smtClean="0"/>
              <a:t>‹#›</a:t>
            </a:fld>
            <a:endParaRPr lang="en-US"/>
          </a:p>
        </p:txBody>
      </p:sp>
    </p:spTree>
    <p:extLst>
      <p:ext uri="{BB962C8B-B14F-4D97-AF65-F5344CB8AC3E}">
        <p14:creationId xmlns:p14="http://schemas.microsoft.com/office/powerpoint/2010/main" val="1391398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levendwater.org/The%20Companion%20Bible.htm" TargetMode="External"/><Relationship Id="rId4" Type="http://schemas.openxmlformats.org/officeDocument/2006/relationships/image" Target="../media/image3.png"/><Relationship Id="rId5"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hyperlink" Target="https://levendwater.org/The%20Companion%20Bible.ht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customXml" Target="../ink/ink1.xml"/><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customXml" Target="../ink/ink2.xml"/><Relationship Id="rId8" Type="http://schemas.openxmlformats.org/officeDocument/2006/relationships/image" Target="../media/image9.png"/><Relationship Id="rId9" Type="http://schemas.openxmlformats.org/officeDocument/2006/relationships/customXml" Target="../ink/ink3.xml"/><Relationship Id="rId10" Type="http://schemas.openxmlformats.org/officeDocument/2006/relationships/image" Target="../media/image10.png"/><Relationship Id="rId11" Type="http://schemas.openxmlformats.org/officeDocument/2006/relationships/customXml" Target="../ink/ink4.xml"/><Relationship Id="rId12" Type="http://schemas.openxmlformats.org/officeDocument/2006/relationships/image" Target="../media/image11.png"/><Relationship Id="rId13" Type="http://schemas.openxmlformats.org/officeDocument/2006/relationships/customXml" Target="../ink/ink5.xml"/><Relationship Id="rId14" Type="http://schemas.openxmlformats.org/officeDocument/2006/relationships/image" Target="../media/image12.png"/><Relationship Id="rId15" Type="http://schemas.openxmlformats.org/officeDocument/2006/relationships/customXml" Target="../ink/ink6.xml"/><Relationship Id="rId16" Type="http://schemas.openxmlformats.org/officeDocument/2006/relationships/image" Target="../media/image13.png"/><Relationship Id="rId17" Type="http://schemas.openxmlformats.org/officeDocument/2006/relationships/customXml" Target="../ink/ink7.xml"/><Relationship Id="rId18" Type="http://schemas.openxmlformats.org/officeDocument/2006/relationships/image" Target="../media/image14.png"/><Relationship Id="rId19" Type="http://schemas.openxmlformats.org/officeDocument/2006/relationships/customXml" Target="../ink/ink8.xml"/><Relationship Id="rId20"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hyperlink" Target="https://www.kingjamesbibleonline.org/strongs-number-H1933/" TargetMode="External"/><Relationship Id="rId5" Type="http://schemas.openxmlformats.org/officeDocument/2006/relationships/customXml" Target="../ink/ink9.xml"/><Relationship Id="rId6" Type="http://schemas.openxmlformats.org/officeDocument/2006/relationships/image" Target="../media/image16.png"/><Relationship Id="rId7" Type="http://schemas.openxmlformats.org/officeDocument/2006/relationships/customXml" Target="../ink/ink10.xml"/><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hyperlink" Target="https://www.kingjamesbibleonline.org/Isaiah-45-1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21.png"/><Relationship Id="rId9" Type="http://schemas.openxmlformats.org/officeDocument/2006/relationships/customXml" Target="../ink/ink11.xml"/><Relationship Id="rId10"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gif"/><Relationship Id="rId4" Type="http://schemas.openxmlformats.org/officeDocument/2006/relationships/customXml" Target="../ink/ink12.xml"/><Relationship Id="rId5" Type="http://schemas.openxmlformats.org/officeDocument/2006/relationships/image" Target="../media/image24.png"/><Relationship Id="rId6" Type="http://schemas.openxmlformats.org/officeDocument/2006/relationships/customXml" Target="../ink/ink13.xml"/><Relationship Id="rId7" Type="http://schemas.openxmlformats.org/officeDocument/2006/relationships/image" Target="../media/image25.png"/><Relationship Id="rId8" Type="http://schemas.openxmlformats.org/officeDocument/2006/relationships/customXml" Target="../ink/ink14.xml"/><Relationship Id="rId9" Type="http://schemas.openxmlformats.org/officeDocument/2006/relationships/image" Target="../media/image26.png"/><Relationship Id="rId10" Type="http://schemas.openxmlformats.org/officeDocument/2006/relationships/customXml" Target="../ink/ink15.xml"/><Relationship Id="rId11" Type="http://schemas.openxmlformats.org/officeDocument/2006/relationships/image" Target="../media/image27.png"/><Relationship Id="rId12" Type="http://schemas.openxmlformats.org/officeDocument/2006/relationships/customXml" Target="../ink/ink16.xml"/><Relationship Id="rId13" Type="http://schemas.openxmlformats.org/officeDocument/2006/relationships/image" Target="../media/image28.png"/><Relationship Id="rId14" Type="http://schemas.openxmlformats.org/officeDocument/2006/relationships/customXml" Target="../ink/ink17.xml"/><Relationship Id="rId15"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customXml" Target="../ink/ink18.xml"/><Relationship Id="rId6" Type="http://schemas.openxmlformats.org/officeDocument/2006/relationships/image" Target="../media/image36.png"/><Relationship Id="rId7" Type="http://schemas.openxmlformats.org/officeDocument/2006/relationships/customXml" Target="../ink/ink19.xml"/><Relationship Id="rId8"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hyperlink" Target="https://www.kingjamesbibleonline.org/strongs-number-H119/" TargetMode="External"/><Relationship Id="rId5" Type="http://schemas.openxmlformats.org/officeDocument/2006/relationships/hyperlink" Target="https://www.kingjamesbibleonline.org/Song-of-Solomon-5-10/" TargetMode="External"/><Relationship Id="rId6" Type="http://schemas.openxmlformats.org/officeDocument/2006/relationships/hyperlink" Target="https://www.kingjamesbibleonline.org/1-Samuel-17-42/" TargetMode="External"/><Relationship Id="rId7" Type="http://schemas.openxmlformats.org/officeDocument/2006/relationships/hyperlink" Target="https://www.kingjamesbibleonline.org/1-Samuel-16-12/" TargetMode="External"/><Relationship Id="rId8" Type="http://schemas.openxmlformats.org/officeDocument/2006/relationships/hyperlink" Target="https://www.kingjamesbibleonline.org/Lamentations-4-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9.jpeg"/><Relationship Id="rId4" Type="http://schemas.openxmlformats.org/officeDocument/2006/relationships/hyperlink" Target="https://www.kingjamesbibleonline.org/John-2-1/" TargetMode="External"/><Relationship Id="rId5" Type="http://schemas.openxmlformats.org/officeDocument/2006/relationships/hyperlink" Target="https://www.kingjamesbibleonline.org/John-2-2/" TargetMode="External"/><Relationship Id="rId6" Type="http://schemas.openxmlformats.org/officeDocument/2006/relationships/hyperlink" Target="https://www.kingjamesbibleonline.org/John-2-3/" TargetMode="External"/><Relationship Id="rId7" Type="http://schemas.openxmlformats.org/officeDocument/2006/relationships/hyperlink" Target="https://www.kingjamesbibleonline.org/John-2-4/" TargetMode="External"/><Relationship Id="rId8" Type="http://schemas.openxmlformats.org/officeDocument/2006/relationships/hyperlink" Target="https://www.kingjamesbibleonline.org/John-2-5/" TargetMode="External"/><Relationship Id="rId9" Type="http://schemas.openxmlformats.org/officeDocument/2006/relationships/hyperlink" Target="https://www.kingjamesbibleonline.org/John-2-6/" TargetMode="External"/><Relationship Id="rId10" Type="http://schemas.openxmlformats.org/officeDocument/2006/relationships/hyperlink" Target="https://www.kingjamesbibleonline.org/John-2-7/"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0.jpeg"/><Relationship Id="rId4" Type="http://schemas.openxmlformats.org/officeDocument/2006/relationships/hyperlink" Target="https://www.kingjamesbibleonline.org/John-2-8/" TargetMode="External"/><Relationship Id="rId5" Type="http://schemas.openxmlformats.org/officeDocument/2006/relationships/hyperlink" Target="https://www.kingjamesbibleonline.org/John-2-9/" TargetMode="External"/><Relationship Id="rId6" Type="http://schemas.openxmlformats.org/officeDocument/2006/relationships/hyperlink" Target="https://www.kingjamesbibleonline.org/John-2-10/" TargetMode="External"/><Relationship Id="rId7" Type="http://schemas.openxmlformats.org/officeDocument/2006/relationships/hyperlink" Target="https://www.kingjamesbibleonline.org/John-2-11/" TargetMode="External"/><Relationship Id="rId8" Type="http://schemas.openxmlformats.org/officeDocument/2006/relationships/hyperlink" Target="https://www.kingjamesbibleonline.org/strongs-number-H3196/" TargetMode="External"/><Relationship Id="rId9" Type="http://schemas.openxmlformats.org/officeDocument/2006/relationships/hyperlink" Target="https://www.kingjamesbibleonline.org/" TargetMode="External"/><Relationship Id="rId10" Type="http://schemas.openxmlformats.org/officeDocument/2006/relationships/image" Target="../media/image4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2.jpeg"/><Relationship Id="rId4" Type="http://schemas.openxmlformats.org/officeDocument/2006/relationships/hyperlink" Target="https://www.kingjamesbibleonline.org/Genesis-29-2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3.jpeg"/><Relationship Id="rId4" Type="http://schemas.openxmlformats.org/officeDocument/2006/relationships/hyperlink" Target="https://www.kingjamesbibleonline.org/Luke-7-3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4.jpeg"/><Relationship Id="rId4" Type="http://schemas.openxmlformats.org/officeDocument/2006/relationships/hyperlink" Target="https://www.kingjamesbibleonline.org/Matthew-26-27/" TargetMode="External"/><Relationship Id="rId5" Type="http://schemas.openxmlformats.org/officeDocument/2006/relationships/hyperlink" Target="https://www.kingjamesbibleonline.org/Matthew-26-28/" TargetMode="External"/><Relationship Id="rId6" Type="http://schemas.openxmlformats.org/officeDocument/2006/relationships/hyperlink" Target="https://www.kingjamesbibleonline.org/Matthew-26-29/" TargetMode="External"/><Relationship Id="rId7" Type="http://schemas.openxmlformats.org/officeDocument/2006/relationships/hyperlink" Target="https://www.kingjamesbibleonline.org/Psalms-104-15/"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descr="Floating Numbers And Letters On Top Of A Book">
            <a:extLst>
              <a:ext uri="{FF2B5EF4-FFF2-40B4-BE49-F238E27FC236}">
                <a16:creationId xmlns:a16="http://schemas.microsoft.com/office/drawing/2014/main" id="{81E6C319-0A6F-592D-6E9A-3347BE3CD73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6250" b="6250"/>
          <a:stretch>
            <a:fillRect/>
          </a:stretch>
        </p:blipFill>
        <p:spPr>
          <a:xfrm>
            <a:off x="1524016" y="857234"/>
            <a:ext cx="9143983" cy="5143517"/>
          </a:xfrm>
          <a:prstGeom prst="rect">
            <a:avLst/>
          </a:prstGeom>
        </p:spPr>
      </p:pic>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96468" y="1682488"/>
            <a:ext cx="5143502"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2006601" y="1339850"/>
            <a:ext cx="4089397" cy="2676932"/>
          </a:xfrm>
        </p:spPr>
        <p:txBody>
          <a:bodyPr anchor="t">
            <a:normAutofit/>
          </a:bodyPr>
          <a:lstStyle/>
          <a:p>
            <a:pPr algn="l"/>
            <a:r>
              <a:rPr lang="en-US" sz="3900">
                <a:solidFill>
                  <a:srgbClr val="FFFFFF"/>
                </a:solidFill>
              </a:rPr>
              <a:t>How to study the Bible</a:t>
            </a:r>
          </a:p>
        </p:txBody>
      </p:sp>
      <p:sp>
        <p:nvSpPr>
          <p:cNvPr id="3" name="Subtitle 2"/>
          <p:cNvSpPr>
            <a:spLocks noGrp="1"/>
          </p:cNvSpPr>
          <p:nvPr>
            <p:ph type="subTitle" idx="1"/>
          </p:nvPr>
        </p:nvSpPr>
        <p:spPr>
          <a:xfrm>
            <a:off x="2006601" y="4270529"/>
            <a:ext cx="4087109" cy="1183541"/>
          </a:xfrm>
        </p:spPr>
        <p:txBody>
          <a:bodyPr vert="horz" lIns="68580" tIns="34290" rIns="68580" bIns="34290" rtlCol="0" anchor="b">
            <a:normAutofit fontScale="70000" lnSpcReduction="20000"/>
          </a:bodyPr>
          <a:lstStyle/>
          <a:p>
            <a:pPr algn="l"/>
            <a:endParaRPr lang="en-US">
              <a:solidFill>
                <a:srgbClr val="FFFFFF"/>
              </a:solidFill>
            </a:endParaRPr>
          </a:p>
          <a:p>
            <a:pPr algn="l"/>
            <a:r>
              <a:rPr lang="en-US">
                <a:solidFill>
                  <a:srgbClr val="FFFFFF"/>
                </a:solidFill>
              </a:rPr>
              <a:t>The Word of God</a:t>
            </a:r>
            <a:endParaRPr lang="en-US">
              <a:solidFill>
                <a:srgbClr val="000000"/>
              </a:solidFill>
            </a:endParaRPr>
          </a:p>
          <a:p>
            <a:pPr algn="l"/>
            <a:r>
              <a:rPr lang="en-US">
                <a:solidFill>
                  <a:srgbClr val="FFFFFF"/>
                </a:solidFill>
              </a:rPr>
              <a:t>History of the Bible</a:t>
            </a:r>
            <a:endParaRPr lang="en-US"/>
          </a:p>
          <a:p>
            <a:pPr algn="l"/>
            <a:r>
              <a:rPr lang="en-US">
                <a:solidFill>
                  <a:srgbClr val="FFFFFF"/>
                </a:solidFill>
              </a:rPr>
              <a:t>Tools for understanding the Bible</a:t>
            </a:r>
          </a:p>
          <a:p>
            <a:pPr algn="l"/>
            <a:r>
              <a:rPr lang="en-US">
                <a:solidFill>
                  <a:srgbClr val="FFFF00"/>
                </a:solidFill>
              </a:rPr>
              <a:t>Part 1</a:t>
            </a:r>
          </a:p>
        </p:txBody>
      </p:sp>
      <p:sp>
        <p:nvSpPr>
          <p:cNvPr id="13" name="Rectangle 1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179141" y="2511888"/>
            <a:ext cx="5143502"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2"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1" y="857250"/>
            <a:ext cx="4548176" cy="5143500"/>
            <a:chOff x="651279" y="598259"/>
            <a:chExt cx="10889442" cy="5680742"/>
          </a:xfrm>
        </p:grpSpPr>
        <p:sp>
          <p:nvSpPr>
            <p:cNvPr id="24"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6" name="Group 2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5143" y="857250"/>
            <a:ext cx="9141714" cy="5143500"/>
            <a:chOff x="0" y="0"/>
            <a:chExt cx="12188952" cy="6858000"/>
          </a:xfrm>
        </p:grpSpPr>
        <p:sp>
          <p:nvSpPr>
            <p:cNvPr id="27" name="Freeform: Shape 2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grpSp>
      <p:sp>
        <p:nvSpPr>
          <p:cNvPr id="2" name="Title 1">
            <a:extLst>
              <a:ext uri="{FF2B5EF4-FFF2-40B4-BE49-F238E27FC236}">
                <a16:creationId xmlns:a16="http://schemas.microsoft.com/office/drawing/2014/main" id="{03E6ABAD-444C-26D1-EEED-F88E143507BD}"/>
              </a:ext>
            </a:extLst>
          </p:cNvPr>
          <p:cNvSpPr>
            <a:spLocks noGrp="1"/>
          </p:cNvSpPr>
          <p:nvPr>
            <p:ph type="title"/>
          </p:nvPr>
        </p:nvSpPr>
        <p:spPr>
          <a:xfrm>
            <a:off x="2113789" y="1488187"/>
            <a:ext cx="3847200" cy="4005073"/>
          </a:xfrm>
        </p:spPr>
        <p:txBody>
          <a:bodyPr anchor="ctr">
            <a:normAutofit/>
          </a:bodyPr>
          <a:lstStyle/>
          <a:p>
            <a:r>
              <a:rPr lang="en-US" sz="3600" b="1">
                <a:solidFill>
                  <a:schemeClr val="bg1"/>
                </a:solidFill>
              </a:rPr>
              <a:t>History of the Bible</a:t>
            </a:r>
          </a:p>
        </p:txBody>
      </p:sp>
      <p:sp>
        <p:nvSpPr>
          <p:cNvPr id="3" name="Content Placeholder 2">
            <a:extLst>
              <a:ext uri="{FF2B5EF4-FFF2-40B4-BE49-F238E27FC236}">
                <a16:creationId xmlns:a16="http://schemas.microsoft.com/office/drawing/2014/main" id="{39629E78-0DDF-E779-165B-26B991E2DD5E}"/>
              </a:ext>
            </a:extLst>
          </p:cNvPr>
          <p:cNvSpPr>
            <a:spLocks noGrp="1"/>
          </p:cNvSpPr>
          <p:nvPr>
            <p:ph idx="1"/>
          </p:nvPr>
        </p:nvSpPr>
        <p:spPr>
          <a:xfrm>
            <a:off x="6068124" y="861380"/>
            <a:ext cx="4598578" cy="5138854"/>
          </a:xfrm>
        </p:spPr>
        <p:txBody>
          <a:bodyPr vert="horz" lIns="68580" tIns="34290" rIns="68580" bIns="34290" rtlCol="0" anchor="ctr">
            <a:normAutofit lnSpcReduction="10000"/>
          </a:bodyPr>
          <a:lstStyle/>
          <a:p>
            <a:r>
              <a:rPr lang="en-US" sz="1800">
                <a:solidFill>
                  <a:schemeClr val="tx2"/>
                </a:solidFill>
                <a:ea typeface="+mn-lt"/>
                <a:cs typeface="+mn-lt"/>
              </a:rPr>
              <a:t>Pray for understanding, wisdom, and the desire to work hard to reach that understanding. God will bring the knowledge.</a:t>
            </a:r>
          </a:p>
          <a:p>
            <a:r>
              <a:rPr lang="en-US" sz="1800">
                <a:solidFill>
                  <a:schemeClr val="tx2"/>
                </a:solidFill>
                <a:ea typeface="+mn-lt"/>
                <a:cs typeface="+mn-lt"/>
              </a:rPr>
              <a:t>"The Word of God". They're a lot of books out there that have the word bible on the cover and in the title. Some are good translations, and some are bad.</a:t>
            </a:r>
            <a:endParaRPr lang="en-US" sz="1800">
              <a:solidFill>
                <a:schemeClr val="tx2"/>
              </a:solidFill>
            </a:endParaRPr>
          </a:p>
          <a:p>
            <a:r>
              <a:rPr lang="en-US" sz="1800">
                <a:solidFill>
                  <a:schemeClr val="tx2"/>
                </a:solidFill>
                <a:ea typeface="+mn-lt"/>
                <a:cs typeface="+mn-lt"/>
              </a:rPr>
              <a:t>The ancient Manuscripts, these were originally written by God's prophets who were</a:t>
            </a:r>
            <a:r>
              <a:rPr lang="en-US" sz="1800">
                <a:solidFill>
                  <a:srgbClr val="FF0000"/>
                </a:solidFill>
                <a:ea typeface="+mn-lt"/>
                <a:cs typeface="+mn-lt"/>
              </a:rPr>
              <a:t> inspired by God</a:t>
            </a:r>
            <a:r>
              <a:rPr lang="en-US" sz="1800">
                <a:solidFill>
                  <a:schemeClr val="tx2"/>
                </a:solidFill>
                <a:ea typeface="+mn-lt"/>
                <a:cs typeface="+mn-lt"/>
              </a:rPr>
              <a:t> and were then copied and past down from Generation to Generation over hundreds and in some cases thousands of years. Some of these texts have names: The Codex Sinaiticus, Codex Alexandrines both kept in the London, British Library . Just a couple of the most important ones. These books date to the 4th century A.D. (Year 301 to 400 AD).</a:t>
            </a:r>
          </a:p>
          <a:p>
            <a:r>
              <a:rPr lang="en-US" sz="1800">
                <a:solidFill>
                  <a:schemeClr val="tx2"/>
                </a:solidFill>
                <a:ea typeface="+mn-lt"/>
                <a:cs typeface="+mn-lt"/>
              </a:rPr>
              <a:t>What BC and AD stand for.</a:t>
            </a:r>
            <a:endParaRPr lang="en-US" sz="1800">
              <a:solidFill>
                <a:schemeClr val="tx2"/>
              </a:solidFill>
              <a:cs typeface="Arial"/>
            </a:endParaRPr>
          </a:p>
          <a:p>
            <a:endParaRPr lang="en-US" sz="900">
              <a:solidFill>
                <a:schemeClr val="tx2"/>
              </a:solidFill>
            </a:endParaRPr>
          </a:p>
        </p:txBody>
      </p:sp>
    </p:spTree>
    <p:extLst>
      <p:ext uri="{BB962C8B-B14F-4D97-AF65-F5344CB8AC3E}">
        <p14:creationId xmlns:p14="http://schemas.microsoft.com/office/powerpoint/2010/main" val="152920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DFB94116-1395-5922-DAF5-8E47E759171E}"/>
              </a:ext>
            </a:extLst>
          </p:cNvPr>
          <p:cNvSpPr>
            <a:spLocks noGrp="1"/>
          </p:cNvSpPr>
          <p:nvPr>
            <p:ph type="title"/>
          </p:nvPr>
        </p:nvSpPr>
        <p:spPr>
          <a:xfrm>
            <a:off x="5289755" y="855770"/>
            <a:ext cx="5300990" cy="634344"/>
          </a:xfrm>
        </p:spPr>
        <p:txBody>
          <a:bodyPr>
            <a:normAutofit/>
          </a:bodyPr>
          <a:lstStyle/>
          <a:p>
            <a:pPr algn="ctr"/>
            <a:r>
              <a:rPr lang="en-US" b="1"/>
              <a:t>History of the Bible</a:t>
            </a:r>
          </a:p>
        </p:txBody>
      </p:sp>
      <p:pic>
        <p:nvPicPr>
          <p:cNvPr id="10" name="Picture 9" descr="A group of scrolls with writing on them&#10;&#10;AI-generated content may be incorrect.">
            <a:extLst>
              <a:ext uri="{FF2B5EF4-FFF2-40B4-BE49-F238E27FC236}">
                <a16:creationId xmlns:a16="http://schemas.microsoft.com/office/drawing/2014/main" id="{A7E701EB-CEA5-CE0B-A07E-8814E082C455}"/>
              </a:ext>
            </a:extLst>
          </p:cNvPr>
          <p:cNvPicPr>
            <a:picLocks noChangeAspect="1"/>
          </p:cNvPicPr>
          <p:nvPr/>
        </p:nvPicPr>
        <p:blipFill>
          <a:blip r:embed="rId3">
            <a:extLst>
              <a:ext uri="{28A0092B-C50C-407E-A947-70E740481C1C}">
                <a14:useLocalDpi xmlns:a14="http://schemas.microsoft.com/office/drawing/2010/main" val="0"/>
              </a:ext>
            </a:extLst>
          </a:blip>
          <a:srcRect l="13610" r="36444"/>
          <a:stretch>
            <a:fillRect/>
          </a:stretch>
        </p:blipFill>
        <p:spPr>
          <a:xfrm>
            <a:off x="1724025" y="1194535"/>
            <a:ext cx="4611650" cy="46743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A766CE59-FA97-147F-208E-AE9F9781C6CA}"/>
              </a:ext>
            </a:extLst>
          </p:cNvPr>
          <p:cNvSpPr>
            <a:spLocks noGrp="1"/>
          </p:cNvSpPr>
          <p:nvPr>
            <p:ph idx="1"/>
          </p:nvPr>
        </p:nvSpPr>
        <p:spPr>
          <a:xfrm>
            <a:off x="6810377" y="2050257"/>
            <a:ext cx="3786995" cy="3818671"/>
          </a:xfrm>
        </p:spPr>
        <p:txBody>
          <a:bodyPr vert="horz" lIns="68580" tIns="34290" rIns="68580" bIns="34290" rtlCol="0" anchor="t">
            <a:normAutofit/>
          </a:bodyPr>
          <a:lstStyle/>
          <a:p>
            <a:pPr marL="128588" indent="-128588"/>
            <a:r>
              <a:rPr lang="en-US" sz="1800" b="1">
                <a:cs typeface="Arial"/>
              </a:rPr>
              <a:t>The bible time-line </a:t>
            </a:r>
          </a:p>
          <a:p>
            <a:pPr marL="128588" indent="-128588"/>
            <a:endParaRPr lang="en-US" sz="1800" b="1">
              <a:cs typeface="Arial"/>
            </a:endParaRPr>
          </a:p>
          <a:p>
            <a:pPr marL="128588" indent="-128588"/>
            <a:r>
              <a:rPr lang="en-US" sz="1800" b="1"/>
              <a:t>Manuscripts</a:t>
            </a:r>
          </a:p>
          <a:p>
            <a:pPr marL="128588" indent="-128588"/>
            <a:endParaRPr lang="en-US" sz="1800" b="1"/>
          </a:p>
          <a:p>
            <a:pPr marL="128588" indent="-128588"/>
            <a:r>
              <a:rPr lang="en-US" sz="1800" b="1"/>
              <a:t>The King James Bible</a:t>
            </a:r>
          </a:p>
          <a:p>
            <a:pPr marL="128588" indent="-128588"/>
            <a:endParaRPr lang="en-US" sz="1800">
              <a:latin typeface="Arial"/>
              <a:cs typeface="Arial"/>
            </a:endParaRPr>
          </a:p>
          <a:p>
            <a:r>
              <a:rPr lang="en-US" sz="1800" b="1"/>
              <a:t>Other bible translations</a:t>
            </a:r>
            <a:endParaRPr lang="en-US" sz="1800">
              <a:latin typeface="Arial"/>
              <a:cs typeface="Arial"/>
            </a:endParaRPr>
          </a:p>
          <a:p>
            <a:endParaRPr lang="en-US" sz="525"/>
          </a:p>
        </p:txBody>
      </p:sp>
    </p:spTree>
    <p:extLst>
      <p:ext uri="{BB962C8B-B14F-4D97-AF65-F5344CB8AC3E}">
        <p14:creationId xmlns:p14="http://schemas.microsoft.com/office/powerpoint/2010/main" val="2438388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B2F55-4B2D-63BE-28F2-CEFAB29397E7}"/>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857250"/>
            <a:ext cx="4334933" cy="51435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a:extLst>
              <a:ext uri="{FF2B5EF4-FFF2-40B4-BE49-F238E27FC236}">
                <a16:creationId xmlns:a16="http://schemas.microsoft.com/office/drawing/2014/main" id="{2AB57348-392F-B087-7564-9E9FFA887FCC}"/>
              </a:ext>
            </a:extLst>
          </p:cNvPr>
          <p:cNvSpPr>
            <a:spLocks noGrp="1"/>
          </p:cNvSpPr>
          <p:nvPr>
            <p:ph type="title"/>
          </p:nvPr>
        </p:nvSpPr>
        <p:spPr>
          <a:xfrm>
            <a:off x="2415053" y="1143702"/>
            <a:ext cx="3006437" cy="4480811"/>
          </a:xfrm>
        </p:spPr>
        <p:txBody>
          <a:bodyPr anchor="ctr">
            <a:normAutofit/>
          </a:bodyPr>
          <a:lstStyle/>
          <a:p>
            <a:r>
              <a:rPr lang="en-US" sz="6000" b="1">
                <a:solidFill>
                  <a:srgbClr val="FFFFFF"/>
                </a:solidFill>
              </a:rPr>
              <a:t>History of the King James Bible</a:t>
            </a:r>
          </a:p>
        </p:txBody>
      </p:sp>
      <p:grpSp>
        <p:nvGrpSpPr>
          <p:cNvPr id="35" name="Group 34">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84420" y="1272864"/>
            <a:ext cx="430633" cy="806900"/>
            <a:chOff x="613892" y="554152"/>
            <a:chExt cx="574177" cy="1075866"/>
          </a:xfrm>
          <a:solidFill>
            <a:srgbClr val="FFFFFF"/>
          </a:solidFill>
        </p:grpSpPr>
        <p:sp>
          <p:nvSpPr>
            <p:cNvPr id="3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sz="1350"/>
            </a:p>
          </p:txBody>
        </p:sp>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sz="1350"/>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sz="1350"/>
            </a:p>
          </p:txBody>
        </p:sp>
      </p:grpSp>
      <p:sp>
        <p:nvSpPr>
          <p:cNvPr id="5" name="Content Placeholder 4">
            <a:extLst>
              <a:ext uri="{FF2B5EF4-FFF2-40B4-BE49-F238E27FC236}">
                <a16:creationId xmlns:a16="http://schemas.microsoft.com/office/drawing/2014/main" id="{D6D3245E-716D-FC77-E795-27ABBE0C96F0}"/>
              </a:ext>
            </a:extLst>
          </p:cNvPr>
          <p:cNvSpPr>
            <a:spLocks noGrp="1"/>
          </p:cNvSpPr>
          <p:nvPr>
            <p:ph idx="1"/>
          </p:nvPr>
        </p:nvSpPr>
        <p:spPr>
          <a:xfrm>
            <a:off x="5859781" y="858906"/>
            <a:ext cx="4223947" cy="5005268"/>
          </a:xfrm>
        </p:spPr>
        <p:txBody>
          <a:bodyPr vert="horz" lIns="68580" tIns="34290" rIns="68580" bIns="34290" rtlCol="0" anchor="ctr">
            <a:normAutofit/>
          </a:bodyPr>
          <a:lstStyle/>
          <a:p>
            <a:pPr marL="0" marR="0">
              <a:spcAft>
                <a:spcPts val="600"/>
              </a:spcAft>
            </a:pPr>
            <a:r>
              <a:rPr lang="en-US" sz="900" kern="100">
                <a:solidFill>
                  <a:schemeClr val="tx1">
                    <a:alpha val="80000"/>
                  </a:schemeClr>
                </a:solidFill>
                <a:effectLst/>
                <a:latin typeface="Aptos"/>
                <a:ea typeface="Aptos" panose="020B0004020202020204" pitchFamily="34" charset="0"/>
                <a:cs typeface="Times New Roman"/>
              </a:rPr>
              <a:t>Here are some key events in the history of the King James Bible:</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1609</a:t>
            </a:r>
            <a:r>
              <a:rPr lang="en-US" sz="900" kern="100">
                <a:solidFill>
                  <a:schemeClr val="tx1">
                    <a:alpha val="80000"/>
                  </a:schemeClr>
                </a:solidFill>
                <a:effectLst/>
                <a:latin typeface="Aptos"/>
                <a:ea typeface="Aptos" panose="020B0004020202020204" pitchFamily="34" charset="0"/>
                <a:cs typeface="Times New Roman"/>
              </a:rPr>
              <a:t>: The first printing of the King James Bible, which included all 80 books</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1611</a:t>
            </a:r>
            <a:r>
              <a:rPr lang="en-US" sz="900" kern="100">
                <a:solidFill>
                  <a:schemeClr val="tx1">
                    <a:alpha val="80000"/>
                  </a:schemeClr>
                </a:solidFill>
                <a:effectLst/>
                <a:latin typeface="Aptos"/>
                <a:ea typeface="Aptos" panose="020B0004020202020204" pitchFamily="34" charset="0"/>
                <a:cs typeface="Times New Roman"/>
              </a:rPr>
              <a:t>: The King James Bible was revised and printed again, still including all 80 books</a:t>
            </a:r>
            <a:endParaRPr lang="en-US" sz="900" kern="100">
              <a:solidFill>
                <a:srgbClr val="000000">
                  <a:alpha val="80000"/>
                </a:srgbClr>
              </a:solidFill>
              <a:effectLst/>
              <a:latin typeface="Aptos" panose="020B0004020202020204" pitchFamily="34" charset="0"/>
              <a:ea typeface="Aptos" panose="020B0004020202020204" pitchFamily="34" charset="0"/>
              <a:cs typeface="Times New Roman"/>
            </a:endParaRP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1782</a:t>
            </a:r>
            <a:r>
              <a:rPr lang="en-US" sz="900" kern="100">
                <a:solidFill>
                  <a:schemeClr val="tx1">
                    <a:alpha val="80000"/>
                  </a:schemeClr>
                </a:solidFill>
                <a:effectLst/>
                <a:latin typeface="Aptos"/>
                <a:ea typeface="Aptos" panose="020B0004020202020204" pitchFamily="34" charset="0"/>
                <a:cs typeface="Times New Roman"/>
              </a:rPr>
              <a:t>: Robert Aitken's Bible, the first English-language King James Version to be printed in America, was published</a:t>
            </a:r>
          </a:p>
          <a:p>
            <a:pPr marL="257175"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latin typeface="Aptos"/>
                <a:ea typeface="Aptos" panose="020B0004020202020204" pitchFamily="34" charset="0"/>
                <a:cs typeface="Times New Roman"/>
              </a:rPr>
              <a:t>1825:</a:t>
            </a:r>
            <a:r>
              <a:rPr lang="en-US" sz="900" kern="100">
                <a:solidFill>
                  <a:schemeClr val="tx1">
                    <a:alpha val="80000"/>
                  </a:schemeClr>
                </a:solidFill>
                <a:latin typeface="Aptos"/>
                <a:ea typeface="Aptos" panose="020B0004020202020204" pitchFamily="34" charset="0"/>
                <a:cs typeface="Times New Roman"/>
              </a:rPr>
              <a:t> The British and The Foreign Bible Society decided to remove the Apocrypha and reduce the bible to 66 books. These books were never accepted as scripture by the Jews but were held in high esteem. They are worth reading, anything that expands on the word of God. Is worth reading. </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1833</a:t>
            </a:r>
            <a:r>
              <a:rPr lang="en-US" sz="900" kern="100">
                <a:solidFill>
                  <a:schemeClr val="tx1">
                    <a:alpha val="80000"/>
                  </a:schemeClr>
                </a:solidFill>
                <a:effectLst/>
                <a:latin typeface="Aptos"/>
                <a:ea typeface="Aptos" panose="020B0004020202020204" pitchFamily="34" charset="0"/>
                <a:cs typeface="Times New Roman"/>
              </a:rPr>
              <a:t>: Noah Webster published his own revision of the King James Bible</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1846</a:t>
            </a:r>
            <a:r>
              <a:rPr lang="en-US" sz="900" kern="100">
                <a:solidFill>
                  <a:schemeClr val="tx1">
                    <a:alpha val="80000"/>
                  </a:schemeClr>
                </a:solidFill>
                <a:effectLst/>
                <a:latin typeface="Aptos"/>
                <a:ea typeface="Aptos" panose="020B0004020202020204" pitchFamily="34" charset="0"/>
                <a:cs typeface="Times New Roman"/>
              </a:rPr>
              <a:t>: The Illuminated Bible, a lavishly illustrated King James Version, was printed in America</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1885</a:t>
            </a:r>
            <a:r>
              <a:rPr lang="en-US" sz="900" kern="100">
                <a:solidFill>
                  <a:schemeClr val="tx1">
                    <a:alpha val="80000"/>
                  </a:schemeClr>
                </a:solidFill>
                <a:effectLst/>
                <a:latin typeface="Aptos"/>
                <a:ea typeface="Aptos" panose="020B0004020202020204" pitchFamily="34" charset="0"/>
                <a:cs typeface="Times New Roman"/>
              </a:rPr>
              <a:t>: The "Revised Version" Bible was published, marking the first major English revision of the King James Bible</a:t>
            </a:r>
          </a:p>
          <a:p>
            <a:pPr marL="257175" marR="0" lvl="0" indent="-257175">
              <a:spcAft>
                <a:spcPts val="600"/>
              </a:spcAft>
              <a:buSzPts val="1000"/>
              <a:buFont typeface="Arial" panose="05050102010706020507" pitchFamily="18" charset="2"/>
              <a:buChar char="•"/>
              <a:tabLst>
                <a:tab pos="342900" algn="l"/>
              </a:tabLst>
            </a:pPr>
            <a:r>
              <a:rPr lang="en-US" sz="900" b="1" kern="100">
                <a:solidFill>
                  <a:schemeClr val="tx1">
                    <a:alpha val="80000"/>
                  </a:schemeClr>
                </a:solidFill>
                <a:effectLst/>
                <a:latin typeface="Aptos"/>
                <a:ea typeface="Aptos" panose="020B0004020202020204" pitchFamily="34" charset="0"/>
                <a:cs typeface="Times New Roman"/>
              </a:rPr>
              <a:t>1901</a:t>
            </a:r>
            <a:r>
              <a:rPr lang="en-US" sz="900" kern="100">
                <a:solidFill>
                  <a:schemeClr val="tx1">
                    <a:alpha val="80000"/>
                  </a:schemeClr>
                </a:solidFill>
                <a:effectLst/>
                <a:latin typeface="Aptos"/>
                <a:ea typeface="Aptos" panose="020B0004020202020204" pitchFamily="34" charset="0"/>
                <a:cs typeface="Times New Roman"/>
              </a:rPr>
              <a:t>: The "American Standard Version" was published, marking the first major American revision of the King James Bible </a:t>
            </a:r>
          </a:p>
          <a:p>
            <a:pPr marL="128588" marR="0" indent="-128588">
              <a:spcAft>
                <a:spcPts val="600"/>
              </a:spcAft>
            </a:pPr>
            <a:r>
              <a:rPr lang="en-US" sz="900" kern="100">
                <a:solidFill>
                  <a:schemeClr val="tx1">
                    <a:alpha val="80000"/>
                  </a:schemeClr>
                </a:solidFill>
                <a:effectLst/>
                <a:latin typeface="Aptos"/>
                <a:ea typeface="Aptos" panose="020B0004020202020204" pitchFamily="34" charset="0"/>
                <a:cs typeface="Times New Roman"/>
              </a:rPr>
              <a:t>The King James Bible (KJV) was published in 1611 under the patronage of King James I of England. It was the most accessible and scholarly translation of the Bible at the time, and it influenced English literary style. The KJV was the standard English Bible from the mid-17th century to the early 20th century. </a:t>
            </a:r>
            <a:endParaRPr lang="en-US" sz="900" kern="100">
              <a:solidFill>
                <a:srgbClr val="000000">
                  <a:alpha val="80000"/>
                </a:srgbClr>
              </a:solidFill>
              <a:effectLst/>
              <a:latin typeface="Aptos" panose="020B0004020202020204" pitchFamily="34" charset="0"/>
              <a:ea typeface="Aptos" panose="020B0004020202020204" pitchFamily="34" charset="0"/>
              <a:cs typeface="Times New Roman"/>
            </a:endParaRPr>
          </a:p>
          <a:p>
            <a:endParaRPr lang="en-US" sz="900">
              <a:solidFill>
                <a:schemeClr val="tx1">
                  <a:alpha val="80000"/>
                </a:schemeClr>
              </a:solidFill>
            </a:endParaRPr>
          </a:p>
        </p:txBody>
      </p:sp>
      <p:cxnSp>
        <p:nvCxnSpPr>
          <p:cNvPr id="38" name="Straight Connector 3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13622" y="3565046"/>
            <a:ext cx="0" cy="2429046"/>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087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8" name="Rectangle 1067">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4938D01-F6DF-E901-0F47-DFDAEEEFCBE7}"/>
              </a:ext>
            </a:extLst>
          </p:cNvPr>
          <p:cNvSpPr>
            <a:spLocks noGrp="1"/>
          </p:cNvSpPr>
          <p:nvPr>
            <p:ph type="title"/>
          </p:nvPr>
        </p:nvSpPr>
        <p:spPr>
          <a:xfrm>
            <a:off x="1874420" y="1016196"/>
            <a:ext cx="1785938" cy="1576388"/>
          </a:xfrm>
        </p:spPr>
        <p:txBody>
          <a:bodyPr vert="horz" lIns="68580" tIns="34290" rIns="68580" bIns="34290" rtlCol="0">
            <a:normAutofit/>
          </a:bodyPr>
          <a:lstStyle/>
          <a:p>
            <a:r>
              <a:rPr lang="en-US" sz="1125" b="1"/>
              <a:t>Tools for understanding the Bible</a:t>
            </a:r>
            <a:br>
              <a:rPr lang="en-US" sz="1125"/>
            </a:br>
            <a:r>
              <a:rPr lang="en-US" sz="1125"/>
              <a:t>Companion Bible</a:t>
            </a:r>
            <a:br>
              <a:rPr lang="en-US" sz="1125"/>
            </a:br>
            <a:r>
              <a:rPr lang="en-US" sz="1125"/>
              <a:t>Strong's Concordance</a:t>
            </a:r>
            <a:br>
              <a:rPr lang="en-US" sz="1125"/>
            </a:br>
            <a:r>
              <a:rPr lang="en-US" sz="1125"/>
              <a:t>Smith's Bible Dictionary</a:t>
            </a:r>
            <a:br>
              <a:rPr lang="en-US" sz="1125"/>
            </a:br>
            <a:r>
              <a:rPr lang="en-US" sz="1125"/>
              <a:t>Green's Interlinear Bible</a:t>
            </a:r>
            <a:br>
              <a:rPr lang="en-US" sz="1125"/>
            </a:br>
            <a:endParaRPr lang="en-US" sz="1125"/>
          </a:p>
        </p:txBody>
      </p:sp>
      <p:sp>
        <p:nvSpPr>
          <p:cNvPr id="1069" name="Rectangle 1068">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1708381"/>
            <a:ext cx="96012" cy="490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Calibri" panose="020F0502020204030204"/>
            </a:endParaRPr>
          </a:p>
        </p:txBody>
      </p:sp>
      <p:sp>
        <p:nvSpPr>
          <p:cNvPr id="1070" name="Rectangle 1069">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207929" y="1946735"/>
            <a:ext cx="109728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2EBDAD3-B1DA-F2E6-220A-745EFC34F91D}"/>
              </a:ext>
            </a:extLst>
          </p:cNvPr>
          <p:cNvSpPr>
            <a:spLocks noGrp="1"/>
          </p:cNvSpPr>
          <p:nvPr>
            <p:ph idx="1"/>
          </p:nvPr>
        </p:nvSpPr>
        <p:spPr>
          <a:xfrm>
            <a:off x="3892155" y="1219231"/>
            <a:ext cx="2575321" cy="1177841"/>
          </a:xfrm>
        </p:spPr>
        <p:txBody>
          <a:bodyPr vert="horz" lIns="68580" tIns="34290" rIns="68580" bIns="34290" rtlCol="0" anchor="ctr">
            <a:noAutofit/>
          </a:bodyPr>
          <a:lstStyle/>
          <a:p>
            <a:pPr marL="0" indent="0">
              <a:buNone/>
            </a:pPr>
            <a:endParaRPr lang="en-US" sz="900" b="1"/>
          </a:p>
          <a:p>
            <a:pPr marL="0" indent="0">
              <a:buNone/>
            </a:pPr>
            <a:endParaRPr lang="en-US" sz="900" b="1"/>
          </a:p>
          <a:p>
            <a:pPr marL="0" indent="0">
              <a:buNone/>
            </a:pPr>
            <a:endParaRPr lang="en-US" sz="900" b="1"/>
          </a:p>
          <a:p>
            <a:pPr marL="0" indent="0">
              <a:buNone/>
            </a:pPr>
            <a:endParaRPr lang="en-US" sz="900" b="1"/>
          </a:p>
          <a:p>
            <a:pPr marL="0" indent="0">
              <a:buNone/>
            </a:pPr>
            <a:r>
              <a:rPr lang="en-US" sz="1050" b="1"/>
              <a:t>The Companion Bible </a:t>
            </a:r>
            <a:r>
              <a:rPr lang="en-US" sz="1050"/>
              <a:t>is a King James Study Bible. </a:t>
            </a:r>
            <a:r>
              <a:rPr lang="en-US" sz="1050">
                <a:hlinkClick r:id="rId3"/>
              </a:rPr>
              <a:t>https://levendwater.org/The%20Companion%20Bible.htm</a:t>
            </a:r>
            <a:endParaRPr lang="en-US" sz="1050"/>
          </a:p>
          <a:p>
            <a:pPr marL="0" indent="0">
              <a:buNone/>
            </a:pPr>
            <a:endParaRPr lang="en-US" sz="1050"/>
          </a:p>
          <a:p>
            <a:pPr marL="0" indent="0">
              <a:buNone/>
            </a:pPr>
            <a:endParaRPr lang="en-US" sz="900" u="sng">
              <a:latin typeface="Calibri"/>
              <a:ea typeface="Calibri"/>
              <a:cs typeface="Calibri"/>
            </a:endParaRPr>
          </a:p>
          <a:p>
            <a:pPr marL="0" indent="0">
              <a:buNone/>
            </a:pPr>
            <a:endParaRPr lang="en-US" sz="900"/>
          </a:p>
          <a:p>
            <a:pPr marL="0" indent="0">
              <a:buNone/>
            </a:pPr>
            <a:endParaRPr lang="en-US" sz="900"/>
          </a:p>
          <a:p>
            <a:pPr marL="0" indent="0">
              <a:buNone/>
            </a:pPr>
            <a:endParaRPr lang="en-US" sz="900"/>
          </a:p>
        </p:txBody>
      </p:sp>
      <p:pic>
        <p:nvPicPr>
          <p:cNvPr id="5" name="Picture 4" descr="A close-up of a document&#10;&#10;AI-generated content may be incorrect.">
            <a:extLst>
              <a:ext uri="{FF2B5EF4-FFF2-40B4-BE49-F238E27FC236}">
                <a16:creationId xmlns:a16="http://schemas.microsoft.com/office/drawing/2014/main" id="{8DB258B1-3ACB-900D-ED8A-19D0A31A0135}"/>
              </a:ext>
            </a:extLst>
          </p:cNvPr>
          <p:cNvPicPr>
            <a:picLocks noChangeAspect="1"/>
          </p:cNvPicPr>
          <p:nvPr/>
        </p:nvPicPr>
        <p:blipFill>
          <a:blip r:embed="rId4"/>
          <a:srcRect t="11900" r="-2" b="1465"/>
          <a:stretch>
            <a:fillRect/>
          </a:stretch>
        </p:blipFill>
        <p:spPr>
          <a:xfrm>
            <a:off x="6467475" y="857252"/>
            <a:ext cx="4200526" cy="5143499"/>
          </a:xfrm>
          <a:prstGeom prst="rect">
            <a:avLst/>
          </a:prstGeom>
        </p:spPr>
      </p:pic>
      <p:pic>
        <p:nvPicPr>
          <p:cNvPr id="8" name="Picture 7" descr="A group of books on a table&#10;&#10;AI-generated content may be incorrect.">
            <a:extLst>
              <a:ext uri="{FF2B5EF4-FFF2-40B4-BE49-F238E27FC236}">
                <a16:creationId xmlns:a16="http://schemas.microsoft.com/office/drawing/2014/main" id="{28515CF6-2639-4CBD-DBC9-F0AB04C70529}"/>
              </a:ext>
            </a:extLst>
          </p:cNvPr>
          <p:cNvPicPr>
            <a:picLocks noChangeAspect="1"/>
          </p:cNvPicPr>
          <p:nvPr/>
        </p:nvPicPr>
        <p:blipFill>
          <a:blip r:embed="rId5"/>
          <a:srcRect t="14274" b="14274"/>
          <a:stretch>
            <a:fillRect/>
          </a:stretch>
        </p:blipFill>
        <p:spPr>
          <a:xfrm>
            <a:off x="1982704" y="2594310"/>
            <a:ext cx="4399047" cy="3143251"/>
          </a:xfrm>
          <a:prstGeom prst="rect">
            <a:avLst/>
          </a:prstGeom>
        </p:spPr>
      </p:pic>
    </p:spTree>
    <p:extLst>
      <p:ext uri="{BB962C8B-B14F-4D97-AF65-F5344CB8AC3E}">
        <p14:creationId xmlns:p14="http://schemas.microsoft.com/office/powerpoint/2010/main" val="1418444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B9FA5B-287D-C14D-D415-68BEF31382DD}"/>
            </a:ext>
          </a:extLst>
        </p:cNvPr>
        <p:cNvGrpSpPr/>
        <p:nvPr/>
      </p:nvGrpSpPr>
      <p:grpSpPr>
        <a:xfrm>
          <a:off x="0" y="0"/>
          <a:ext cx="0" cy="0"/>
          <a:chOff x="0" y="0"/>
          <a:chExt cx="0" cy="0"/>
        </a:xfrm>
      </p:grpSpPr>
      <p:sp useBgFill="1">
        <p:nvSpPr>
          <p:cNvPr id="1075"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6"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2"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077" name="Group 1076">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0" y="866948"/>
            <a:ext cx="9141714" cy="2618217"/>
            <a:chOff x="651279" y="598259"/>
            <a:chExt cx="10889442" cy="5680742"/>
          </a:xfrm>
        </p:grpSpPr>
        <p:sp>
          <p:nvSpPr>
            <p:cNvPr id="1078"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9"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6" name="Picture 5">
            <a:extLst>
              <a:ext uri="{FF2B5EF4-FFF2-40B4-BE49-F238E27FC236}">
                <a16:creationId xmlns:a16="http://schemas.microsoft.com/office/drawing/2014/main" id="{40AF4935-5A0E-62AC-B984-5E5D408D99AA}"/>
              </a:ext>
            </a:extLst>
          </p:cNvPr>
          <p:cNvPicPr>
            <a:picLocks noChangeAspect="1"/>
          </p:cNvPicPr>
          <p:nvPr/>
        </p:nvPicPr>
        <p:blipFill>
          <a:blip r:embed="rId3"/>
          <a:stretch>
            <a:fillRect/>
          </a:stretch>
        </p:blipFill>
        <p:spPr>
          <a:xfrm>
            <a:off x="6426160" y="1598544"/>
            <a:ext cx="3953009" cy="3512927"/>
          </a:xfrm>
          <a:prstGeom prst="rect">
            <a:avLst/>
          </a:prstGeom>
        </p:spPr>
      </p:pic>
      <p:grpSp>
        <p:nvGrpSpPr>
          <p:cNvPr id="1080" name="Group 107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5143" y="857250"/>
            <a:ext cx="9141714" cy="5143500"/>
            <a:chOff x="0" y="0"/>
            <a:chExt cx="12188952" cy="6858000"/>
          </a:xfrm>
        </p:grpSpPr>
        <p:sp>
          <p:nvSpPr>
            <p:cNvPr id="1050" name="Freeform: Shape 104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81" name="Freeform: Shape 108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52" name="Freeform: Shape 105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53" name="Freeform: Shape 105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54" name="Freeform: Shape 105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55" name="Freeform: Shape 105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sp>
          <p:nvSpPr>
            <p:cNvPr id="1056" name="Freeform: Shape 105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grpSp>
      <p:sp>
        <p:nvSpPr>
          <p:cNvPr id="2" name="Title 1">
            <a:extLst>
              <a:ext uri="{FF2B5EF4-FFF2-40B4-BE49-F238E27FC236}">
                <a16:creationId xmlns:a16="http://schemas.microsoft.com/office/drawing/2014/main" id="{BE12B62B-0AD4-A282-7E94-8B3F9A9309A5}"/>
              </a:ext>
            </a:extLst>
          </p:cNvPr>
          <p:cNvSpPr>
            <a:spLocks noGrp="1"/>
          </p:cNvSpPr>
          <p:nvPr>
            <p:ph type="title"/>
          </p:nvPr>
        </p:nvSpPr>
        <p:spPr>
          <a:xfrm>
            <a:off x="2113789" y="1488188"/>
            <a:ext cx="4269715" cy="1940813"/>
          </a:xfrm>
        </p:spPr>
        <p:txBody>
          <a:bodyPr vert="horz" lIns="68580" tIns="34290" rIns="68580" bIns="34290" rtlCol="0" anchor="b">
            <a:normAutofit/>
          </a:bodyPr>
          <a:lstStyle/>
          <a:p>
            <a:r>
              <a:rPr lang="en-US" sz="2250" b="1">
                <a:solidFill>
                  <a:schemeClr val="bg1"/>
                </a:solidFill>
              </a:rPr>
              <a:t>Tools for understanding the Bible</a:t>
            </a:r>
            <a:br>
              <a:rPr lang="en-US" sz="2250">
                <a:solidFill>
                  <a:schemeClr val="bg1"/>
                </a:solidFill>
              </a:rPr>
            </a:br>
            <a:r>
              <a:rPr lang="en-US" sz="2250">
                <a:solidFill>
                  <a:schemeClr val="bg1"/>
                </a:solidFill>
              </a:rPr>
              <a:t>Companion Bible</a:t>
            </a:r>
            <a:br>
              <a:rPr lang="en-US" sz="2250">
                <a:solidFill>
                  <a:schemeClr val="bg1"/>
                </a:solidFill>
              </a:rPr>
            </a:br>
            <a:r>
              <a:rPr lang="en-US" sz="2250">
                <a:solidFill>
                  <a:schemeClr val="bg1"/>
                </a:solidFill>
              </a:rPr>
              <a:t>Strong's Concordance</a:t>
            </a:r>
            <a:br>
              <a:rPr lang="en-US" sz="2250">
                <a:solidFill>
                  <a:schemeClr val="bg1"/>
                </a:solidFill>
              </a:rPr>
            </a:br>
            <a:r>
              <a:rPr lang="en-US" sz="2250">
                <a:solidFill>
                  <a:schemeClr val="bg1"/>
                </a:solidFill>
              </a:rPr>
              <a:t>Smith's Bible Dictionary</a:t>
            </a:r>
            <a:br>
              <a:rPr lang="en-US" sz="2250">
                <a:solidFill>
                  <a:schemeClr val="bg1"/>
                </a:solidFill>
              </a:rPr>
            </a:br>
            <a:r>
              <a:rPr lang="en-US" sz="2250">
                <a:solidFill>
                  <a:schemeClr val="bg1"/>
                </a:solidFill>
              </a:rPr>
              <a:t>Green's Interlinear Bible</a:t>
            </a:r>
            <a:br>
              <a:rPr lang="en-US" sz="2250">
                <a:solidFill>
                  <a:schemeClr val="bg1"/>
                </a:solidFill>
              </a:rPr>
            </a:br>
            <a:endParaRPr lang="en-US" sz="2250">
              <a:solidFill>
                <a:schemeClr val="bg1"/>
              </a:solidFill>
            </a:endParaRPr>
          </a:p>
        </p:txBody>
      </p:sp>
      <p:sp>
        <p:nvSpPr>
          <p:cNvPr id="1082" name="Content Placeholder 2">
            <a:extLst>
              <a:ext uri="{FF2B5EF4-FFF2-40B4-BE49-F238E27FC236}">
                <a16:creationId xmlns:a16="http://schemas.microsoft.com/office/drawing/2014/main" id="{FF85649C-D253-4F16-DEE5-96DB2949A46F}"/>
              </a:ext>
            </a:extLst>
          </p:cNvPr>
          <p:cNvSpPr>
            <a:spLocks noGrp="1"/>
          </p:cNvSpPr>
          <p:nvPr>
            <p:ph idx="1"/>
          </p:nvPr>
        </p:nvSpPr>
        <p:spPr>
          <a:xfrm>
            <a:off x="2113789" y="3485165"/>
            <a:ext cx="4269715" cy="2136025"/>
          </a:xfrm>
        </p:spPr>
        <p:txBody>
          <a:bodyPr vert="horz" lIns="68580" tIns="34290" rIns="68580" bIns="34290" rtlCol="0" anchor="ctr">
            <a:normAutofit/>
          </a:bodyPr>
          <a:lstStyle/>
          <a:p>
            <a:pPr marL="0" indent="0">
              <a:buNone/>
            </a:pPr>
            <a:endParaRPr lang="en-US" sz="1350">
              <a:solidFill>
                <a:schemeClr val="tx2"/>
              </a:solidFill>
            </a:endParaRPr>
          </a:p>
          <a:p>
            <a:pPr marL="0" indent="0">
              <a:buNone/>
            </a:pPr>
            <a:r>
              <a:rPr lang="en-US" sz="1350" b="1">
                <a:solidFill>
                  <a:schemeClr val="tx2"/>
                </a:solidFill>
              </a:rPr>
              <a:t>The Companion Bible: Examples and how to use. </a:t>
            </a:r>
          </a:p>
          <a:p>
            <a:pPr marL="0" indent="0">
              <a:buNone/>
            </a:pPr>
            <a:endParaRPr lang="en-US" sz="1350">
              <a:solidFill>
                <a:schemeClr val="tx2"/>
              </a:solidFill>
            </a:endParaRPr>
          </a:p>
          <a:p>
            <a:pPr marL="0" indent="0">
              <a:buNone/>
            </a:pPr>
            <a:r>
              <a:rPr lang="en-US" sz="1350">
                <a:solidFill>
                  <a:schemeClr val="tx2"/>
                </a:solidFill>
              </a:rPr>
              <a:t> </a:t>
            </a:r>
            <a:r>
              <a:rPr lang="en-US" sz="1350">
                <a:solidFill>
                  <a:schemeClr val="tx2"/>
                </a:solidFill>
                <a:hlinkClick r:id="rId4"/>
              </a:rPr>
              <a:t>https://levendwater.org/The%20Companion%20Bible.htm</a:t>
            </a:r>
            <a:endParaRPr lang="en-US" sz="1350">
              <a:solidFill>
                <a:schemeClr val="tx2"/>
              </a:solidFill>
            </a:endParaRPr>
          </a:p>
          <a:p>
            <a:pPr marL="0" indent="0">
              <a:buNone/>
            </a:pPr>
            <a:endParaRPr lang="en-US" sz="1350">
              <a:solidFill>
                <a:schemeClr val="tx2"/>
              </a:solidFill>
            </a:endParaRPr>
          </a:p>
          <a:p>
            <a:pPr marL="0" indent="0">
              <a:buNone/>
            </a:pPr>
            <a:endParaRPr lang="en-US" sz="1350" u="sng">
              <a:solidFill>
                <a:schemeClr val="tx2"/>
              </a:solidFill>
              <a:latin typeface="Calibri"/>
              <a:ea typeface="Calibri"/>
              <a:cs typeface="Calibri"/>
            </a:endParaRPr>
          </a:p>
          <a:p>
            <a:pPr marL="0" indent="0">
              <a:buNone/>
            </a:pPr>
            <a:endParaRPr lang="en-US" sz="1350">
              <a:solidFill>
                <a:schemeClr val="tx2"/>
              </a:solidFill>
            </a:endParaRPr>
          </a:p>
          <a:p>
            <a:pPr marL="0" indent="0">
              <a:buNone/>
            </a:pPr>
            <a:endParaRPr lang="en-US" sz="1350">
              <a:solidFill>
                <a:schemeClr val="tx2"/>
              </a:solidFill>
            </a:endParaRPr>
          </a:p>
          <a:p>
            <a:pPr marL="0" indent="0">
              <a:buNone/>
            </a:pPr>
            <a:endParaRPr lang="en-US" sz="1350">
              <a:solidFill>
                <a:schemeClr val="tx2"/>
              </a:solidFill>
            </a:endParaRPr>
          </a:p>
        </p:txBody>
      </p:sp>
    </p:spTree>
    <p:extLst>
      <p:ext uri="{BB962C8B-B14F-4D97-AF65-F5344CB8AC3E}">
        <p14:creationId xmlns:p14="http://schemas.microsoft.com/office/powerpoint/2010/main" val="2076869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age of a newspaper">
            <a:extLst>
              <a:ext uri="{FF2B5EF4-FFF2-40B4-BE49-F238E27FC236}">
                <a16:creationId xmlns:a16="http://schemas.microsoft.com/office/drawing/2014/main" id="{45412BC7-DE57-2B05-312C-2C2B8C0D2772}"/>
              </a:ext>
            </a:extLst>
          </p:cNvPr>
          <p:cNvPicPr>
            <a:picLocks noChangeAspect="1"/>
          </p:cNvPicPr>
          <p:nvPr/>
        </p:nvPicPr>
        <p:blipFill>
          <a:blip r:embed="rId3"/>
          <a:stretch>
            <a:fillRect/>
          </a:stretch>
        </p:blipFill>
        <p:spPr>
          <a:xfrm>
            <a:off x="3327988" y="1245573"/>
            <a:ext cx="5741246" cy="3240665"/>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B3010994-CFD6-254F-8284-E90D5AFDE386}"/>
                  </a:ext>
                </a:extLst>
              </p14:cNvPr>
              <p14:cNvContentPartPr/>
              <p14:nvPr/>
            </p14:nvContentPartPr>
            <p14:xfrm>
              <a:off x="4523351" y="2107073"/>
              <a:ext cx="787444" cy="578831"/>
            </p14:xfrm>
          </p:contentPart>
        </mc:Choice>
        <mc:Fallback xmlns="">
          <p:pic>
            <p:nvPicPr>
              <p:cNvPr id="7" name="Ink 6">
                <a:extLst>
                  <a:ext uri="{FF2B5EF4-FFF2-40B4-BE49-F238E27FC236}">
                    <a16:creationId xmlns:a16="http://schemas.microsoft.com/office/drawing/2014/main" id="{B3010994-CFD6-254F-8284-E90D5AFDE386}"/>
                  </a:ext>
                </a:extLst>
              </p:cNvPr>
              <p:cNvPicPr/>
              <p:nvPr/>
            </p:nvPicPr>
            <p:blipFill>
              <a:blip r:embed="rId5"/>
              <a:stretch>
                <a:fillRect/>
              </a:stretch>
            </p:blipFill>
            <p:spPr>
              <a:xfrm>
                <a:off x="4505365" y="2089075"/>
                <a:ext cx="823057" cy="614468"/>
              </a:xfrm>
              <a:prstGeom prst="rect">
                <a:avLst/>
              </a:prstGeom>
            </p:spPr>
          </p:pic>
        </mc:Fallback>
      </mc:AlternateContent>
      <p:sp>
        <p:nvSpPr>
          <p:cNvPr id="3" name="Arrow: Down 2">
            <a:extLst>
              <a:ext uri="{FF2B5EF4-FFF2-40B4-BE49-F238E27FC236}">
                <a16:creationId xmlns:a16="http://schemas.microsoft.com/office/drawing/2014/main" id="{7B946941-016C-B068-A380-96E43BF448B7}"/>
              </a:ext>
            </a:extLst>
          </p:cNvPr>
          <p:cNvSpPr/>
          <p:nvPr/>
        </p:nvSpPr>
        <p:spPr>
          <a:xfrm>
            <a:off x="4820599" y="1379365"/>
            <a:ext cx="198952" cy="7338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CEA65B68-C8CE-5787-E3DD-B0D1EEDCBE35}"/>
              </a:ext>
            </a:extLst>
          </p:cNvPr>
          <p:cNvPicPr>
            <a:picLocks noChangeAspect="1"/>
          </p:cNvPicPr>
          <p:nvPr/>
        </p:nvPicPr>
        <p:blipFill>
          <a:blip r:embed="rId6"/>
          <a:stretch>
            <a:fillRect/>
          </a:stretch>
        </p:blipFill>
        <p:spPr>
          <a:xfrm>
            <a:off x="3374148" y="2685904"/>
            <a:ext cx="5674997" cy="2262265"/>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36AA368C-2F31-5C9D-F5A2-1F230E3BA481}"/>
                  </a:ext>
                </a:extLst>
              </p14:cNvPr>
              <p14:cNvContentPartPr/>
              <p14:nvPr/>
            </p14:nvContentPartPr>
            <p14:xfrm>
              <a:off x="2962459" y="3049757"/>
              <a:ext cx="1094133" cy="284778"/>
            </p14:xfrm>
          </p:contentPart>
        </mc:Choice>
        <mc:Fallback xmlns="">
          <p:pic>
            <p:nvPicPr>
              <p:cNvPr id="15" name="Ink 14">
                <a:extLst>
                  <a:ext uri="{FF2B5EF4-FFF2-40B4-BE49-F238E27FC236}">
                    <a16:creationId xmlns:a16="http://schemas.microsoft.com/office/drawing/2014/main" id="{36AA368C-2F31-5C9D-F5A2-1F230E3BA481}"/>
                  </a:ext>
                </a:extLst>
              </p:cNvPr>
              <p:cNvPicPr/>
              <p:nvPr/>
            </p:nvPicPr>
            <p:blipFill>
              <a:blip r:embed="rId8"/>
              <a:stretch>
                <a:fillRect/>
              </a:stretch>
            </p:blipFill>
            <p:spPr>
              <a:xfrm>
                <a:off x="2953458" y="3040756"/>
                <a:ext cx="1111774" cy="30241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k 19">
                <a:extLst>
                  <a:ext uri="{FF2B5EF4-FFF2-40B4-BE49-F238E27FC236}">
                    <a16:creationId xmlns:a16="http://schemas.microsoft.com/office/drawing/2014/main" id="{68E3CCB4-D98F-429B-7688-0699C8147C07}"/>
                  </a:ext>
                </a:extLst>
              </p14:cNvPr>
              <p14:cNvContentPartPr/>
              <p14:nvPr/>
            </p14:nvContentPartPr>
            <p14:xfrm>
              <a:off x="6493970" y="3519656"/>
              <a:ext cx="3067106" cy="49718"/>
            </p14:xfrm>
          </p:contentPart>
        </mc:Choice>
        <mc:Fallback xmlns="">
          <p:pic>
            <p:nvPicPr>
              <p:cNvPr id="20" name="Ink 19">
                <a:extLst>
                  <a:ext uri="{FF2B5EF4-FFF2-40B4-BE49-F238E27FC236}">
                    <a16:creationId xmlns:a16="http://schemas.microsoft.com/office/drawing/2014/main" id="{68E3CCB4-D98F-429B-7688-0699C8147C07}"/>
                  </a:ext>
                </a:extLst>
              </p:cNvPr>
              <p:cNvPicPr/>
              <p:nvPr/>
            </p:nvPicPr>
            <p:blipFill>
              <a:blip r:embed="rId10"/>
              <a:stretch>
                <a:fillRect/>
              </a:stretch>
            </p:blipFill>
            <p:spPr>
              <a:xfrm>
                <a:off x="6484969" y="3509468"/>
                <a:ext cx="3084748" cy="69687"/>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A4EC2AC4-F833-6A60-35CB-D53D8E376012}"/>
                  </a:ext>
                </a:extLst>
              </p14:cNvPr>
              <p14:cNvContentPartPr/>
              <p14:nvPr/>
            </p14:nvContentPartPr>
            <p14:xfrm>
              <a:off x="4396340" y="3664916"/>
              <a:ext cx="4647510" cy="270"/>
            </p14:xfrm>
          </p:contentPart>
        </mc:Choice>
        <mc:Fallback xmlns="">
          <p:pic>
            <p:nvPicPr>
              <p:cNvPr id="22" name="Ink 21">
                <a:extLst>
                  <a:ext uri="{FF2B5EF4-FFF2-40B4-BE49-F238E27FC236}">
                    <a16:creationId xmlns:a16="http://schemas.microsoft.com/office/drawing/2014/main" id="{A4EC2AC4-F833-6A60-35CB-D53D8E376012}"/>
                  </a:ext>
                </a:extLst>
              </p:cNvPr>
              <p:cNvPicPr/>
              <p:nvPr/>
            </p:nvPicPr>
            <p:blipFill>
              <a:blip r:embed="rId12"/>
              <a:stretch>
                <a:fillRect/>
              </a:stretch>
            </p:blipFill>
            <p:spPr>
              <a:xfrm>
                <a:off x="4387340" y="3658166"/>
                <a:ext cx="4665150" cy="135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 23">
                <a:extLst>
                  <a:ext uri="{FF2B5EF4-FFF2-40B4-BE49-F238E27FC236}">
                    <a16:creationId xmlns:a16="http://schemas.microsoft.com/office/drawing/2014/main" id="{9D9F3838-7442-6B00-A0C8-4D763BF62586}"/>
                  </a:ext>
                </a:extLst>
              </p14:cNvPr>
              <p14:cNvContentPartPr/>
              <p14:nvPr/>
            </p14:nvContentPartPr>
            <p14:xfrm>
              <a:off x="2962739" y="3664665"/>
              <a:ext cx="1561347" cy="18360"/>
            </p14:xfrm>
          </p:contentPart>
        </mc:Choice>
        <mc:Fallback xmlns="">
          <p:pic>
            <p:nvPicPr>
              <p:cNvPr id="24" name="Ink 23">
                <a:extLst>
                  <a:ext uri="{FF2B5EF4-FFF2-40B4-BE49-F238E27FC236}">
                    <a16:creationId xmlns:a16="http://schemas.microsoft.com/office/drawing/2014/main" id="{9D9F3838-7442-6B00-A0C8-4D763BF62586}"/>
                  </a:ext>
                </a:extLst>
              </p:cNvPr>
              <p:cNvPicPr/>
              <p:nvPr/>
            </p:nvPicPr>
            <p:blipFill>
              <a:blip r:embed="rId14"/>
              <a:stretch>
                <a:fillRect/>
              </a:stretch>
            </p:blipFill>
            <p:spPr>
              <a:xfrm>
                <a:off x="2953741" y="3655665"/>
                <a:ext cx="1578983"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AFD1BF81-087A-B192-576E-CBE2F17ECF45}"/>
                  </a:ext>
                </a:extLst>
              </p14:cNvPr>
              <p14:cNvContentPartPr/>
              <p14:nvPr/>
            </p14:nvContentPartPr>
            <p14:xfrm>
              <a:off x="5195000" y="2413466"/>
              <a:ext cx="862650" cy="25650"/>
            </p14:xfrm>
          </p:contentPart>
        </mc:Choice>
        <mc:Fallback xmlns="">
          <p:pic>
            <p:nvPicPr>
              <p:cNvPr id="25" name="Ink 24">
                <a:extLst>
                  <a:ext uri="{FF2B5EF4-FFF2-40B4-BE49-F238E27FC236}">
                    <a16:creationId xmlns:a16="http://schemas.microsoft.com/office/drawing/2014/main" id="{AFD1BF81-087A-B192-576E-CBE2F17ECF45}"/>
                  </a:ext>
                </a:extLst>
              </p:cNvPr>
              <p:cNvPicPr/>
              <p:nvPr/>
            </p:nvPicPr>
            <p:blipFill>
              <a:blip r:embed="rId16"/>
              <a:stretch>
                <a:fillRect/>
              </a:stretch>
            </p:blipFill>
            <p:spPr>
              <a:xfrm>
                <a:off x="5186003" y="2404560"/>
                <a:ext cx="880284" cy="43106"/>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 name="Ink 25">
                <a:extLst>
                  <a:ext uri="{FF2B5EF4-FFF2-40B4-BE49-F238E27FC236}">
                    <a16:creationId xmlns:a16="http://schemas.microsoft.com/office/drawing/2014/main" id="{9840C479-46F5-ED39-FBEA-CE421F387EE0}"/>
                  </a:ext>
                </a:extLst>
              </p14:cNvPr>
              <p14:cNvContentPartPr/>
              <p14:nvPr/>
            </p14:nvContentPartPr>
            <p14:xfrm>
              <a:off x="6017960" y="2429936"/>
              <a:ext cx="192510" cy="8910"/>
            </p14:xfrm>
          </p:contentPart>
        </mc:Choice>
        <mc:Fallback xmlns="">
          <p:pic>
            <p:nvPicPr>
              <p:cNvPr id="26" name="Ink 25">
                <a:extLst>
                  <a:ext uri="{FF2B5EF4-FFF2-40B4-BE49-F238E27FC236}">
                    <a16:creationId xmlns:a16="http://schemas.microsoft.com/office/drawing/2014/main" id="{9840C479-46F5-ED39-FBEA-CE421F387EE0}"/>
                  </a:ext>
                </a:extLst>
              </p:cNvPr>
              <p:cNvPicPr/>
              <p:nvPr/>
            </p:nvPicPr>
            <p:blipFill>
              <a:blip r:embed="rId18"/>
              <a:stretch>
                <a:fillRect/>
              </a:stretch>
            </p:blipFill>
            <p:spPr>
              <a:xfrm>
                <a:off x="6008981" y="2420655"/>
                <a:ext cx="210109" cy="27101"/>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8" name="Ink 27">
                <a:extLst>
                  <a:ext uri="{FF2B5EF4-FFF2-40B4-BE49-F238E27FC236}">
                    <a16:creationId xmlns:a16="http://schemas.microsoft.com/office/drawing/2014/main" id="{A2F052C2-D1EF-C784-89CE-FD2757FEB532}"/>
                  </a:ext>
                </a:extLst>
              </p14:cNvPr>
              <p14:cNvContentPartPr/>
              <p14:nvPr/>
            </p14:nvContentPartPr>
            <p14:xfrm>
              <a:off x="3516680" y="2495006"/>
              <a:ext cx="290790" cy="8370"/>
            </p14:xfrm>
          </p:contentPart>
        </mc:Choice>
        <mc:Fallback xmlns="">
          <p:pic>
            <p:nvPicPr>
              <p:cNvPr id="28" name="Ink 27">
                <a:extLst>
                  <a:ext uri="{FF2B5EF4-FFF2-40B4-BE49-F238E27FC236}">
                    <a16:creationId xmlns:a16="http://schemas.microsoft.com/office/drawing/2014/main" id="{A2F052C2-D1EF-C784-89CE-FD2757FEB532}"/>
                  </a:ext>
                </a:extLst>
              </p:cNvPr>
              <p:cNvPicPr/>
              <p:nvPr/>
            </p:nvPicPr>
            <p:blipFill>
              <a:blip r:embed="rId20"/>
              <a:stretch>
                <a:fillRect/>
              </a:stretch>
            </p:blipFill>
            <p:spPr>
              <a:xfrm>
                <a:off x="3507683" y="2486287"/>
                <a:ext cx="308425" cy="25459"/>
              </a:xfrm>
              <a:prstGeom prst="rect">
                <a:avLst/>
              </a:prstGeom>
            </p:spPr>
          </p:pic>
        </mc:Fallback>
      </mc:AlternateContent>
    </p:spTree>
    <p:extLst>
      <p:ext uri="{BB962C8B-B14F-4D97-AF65-F5344CB8AC3E}">
        <p14:creationId xmlns:p14="http://schemas.microsoft.com/office/powerpoint/2010/main" val="260475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EC91A9-FE3A-B7D0-97E6-EDE264E304D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19873" y="857251"/>
            <a:ext cx="9144000"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DA672FF1-7094-A553-28F5-BCB19EAB8E7C}"/>
              </a:ext>
            </a:extLst>
          </p:cNvPr>
          <p:cNvSpPr>
            <a:spLocks noGrp="1"/>
          </p:cNvSpPr>
          <p:nvPr>
            <p:ph type="title"/>
          </p:nvPr>
        </p:nvSpPr>
        <p:spPr>
          <a:xfrm>
            <a:off x="2376776" y="950415"/>
            <a:ext cx="3512491" cy="1201876"/>
          </a:xfrm>
        </p:spPr>
        <p:txBody>
          <a:bodyPr vert="horz" lIns="68580" tIns="34290" rIns="68580" bIns="34290" rtlCol="0" anchor="t">
            <a:normAutofit fontScale="90000"/>
          </a:bodyPr>
          <a:lstStyle/>
          <a:p>
            <a:r>
              <a:rPr lang="en-US" sz="2550" b="1"/>
              <a:t>Tools for understanding the Bible</a:t>
            </a:r>
            <a:br>
              <a:rPr lang="en-US" sz="2550"/>
            </a:br>
            <a:r>
              <a:rPr lang="en-US" sz="2550"/>
              <a:t>Strong Concordance</a:t>
            </a:r>
            <a:br>
              <a:rPr lang="en-US" sz="2550"/>
            </a:br>
            <a:endParaRPr lang="en-US" sz="2550"/>
          </a:p>
        </p:txBody>
      </p:sp>
      <p:pic>
        <p:nvPicPr>
          <p:cNvPr id="6" name="Picture 5" descr="A page of a newspaper">
            <a:extLst>
              <a:ext uri="{FF2B5EF4-FFF2-40B4-BE49-F238E27FC236}">
                <a16:creationId xmlns:a16="http://schemas.microsoft.com/office/drawing/2014/main" id="{D85E9609-68D8-EB27-B792-6FDD4102DBD9}"/>
              </a:ext>
            </a:extLst>
          </p:cNvPr>
          <p:cNvPicPr>
            <a:picLocks noChangeAspect="1"/>
          </p:cNvPicPr>
          <p:nvPr/>
        </p:nvPicPr>
        <p:blipFill>
          <a:blip r:embed="rId3"/>
          <a:srcRect r="2920" b="3"/>
          <a:stretch>
            <a:fillRect/>
          </a:stretch>
        </p:blipFill>
        <p:spPr>
          <a:xfrm>
            <a:off x="1524001" y="1967633"/>
            <a:ext cx="4653006" cy="3655712"/>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EBBE7AB2-F7D6-8DCD-AF5A-D2B891876B25}"/>
              </a:ext>
            </a:extLst>
          </p:cNvPr>
          <p:cNvSpPr>
            <a:spLocks noGrp="1"/>
          </p:cNvSpPr>
          <p:nvPr>
            <p:ph idx="1"/>
          </p:nvPr>
        </p:nvSpPr>
        <p:spPr>
          <a:xfrm>
            <a:off x="6093387" y="950416"/>
            <a:ext cx="4570618" cy="5054277"/>
          </a:xfrm>
        </p:spPr>
        <p:txBody>
          <a:bodyPr vert="horz" lIns="68580" tIns="34290" rIns="68580" bIns="34290" rtlCol="0" anchor="t">
            <a:noAutofit/>
          </a:bodyPr>
          <a:lstStyle/>
          <a:p>
            <a:pPr>
              <a:spcBef>
                <a:spcPts val="956"/>
              </a:spcBef>
              <a:spcAft>
                <a:spcPts val="113"/>
              </a:spcAft>
            </a:pPr>
            <a:r>
              <a:rPr lang="en-US" sz="825" i="0">
                <a:effectLst/>
                <a:latin typeface="Verdana"/>
                <a:ea typeface="Verdana"/>
              </a:rPr>
              <a:t>The Strongs concordance:</a:t>
            </a:r>
          </a:p>
          <a:p>
            <a:pPr>
              <a:spcBef>
                <a:spcPts val="956"/>
              </a:spcBef>
              <a:spcAft>
                <a:spcPts val="113"/>
              </a:spcAft>
            </a:pPr>
            <a:r>
              <a:rPr lang="en-US" sz="825" b="1">
                <a:solidFill>
                  <a:srgbClr val="000000"/>
                </a:solidFill>
                <a:latin typeface="Verdana"/>
                <a:ea typeface="Verdana"/>
              </a:rPr>
              <a:t>Word Summary (for WAS)</a:t>
            </a:r>
            <a:endParaRPr lang="en-US" sz="825">
              <a:solidFill>
                <a:srgbClr val="000000"/>
              </a:solidFill>
              <a:latin typeface="Verdana"/>
              <a:ea typeface="Verdana"/>
            </a:endParaRPr>
          </a:p>
          <a:p>
            <a:r>
              <a:rPr lang="en-US" sz="825">
                <a:solidFill>
                  <a:srgbClr val="000000"/>
                </a:solidFill>
                <a:latin typeface="Verdana"/>
                <a:ea typeface="Verdana"/>
              </a:rPr>
              <a:t>hayah: to fall out, come to pass, become, be</a:t>
            </a:r>
          </a:p>
          <a:p>
            <a:pPr>
              <a:spcBef>
                <a:spcPts val="956"/>
              </a:spcBef>
              <a:spcAft>
                <a:spcPts val="113"/>
              </a:spcAft>
            </a:pPr>
            <a:r>
              <a:rPr lang="en-US" sz="825">
                <a:solidFill>
                  <a:srgbClr val="000000"/>
                </a:solidFill>
                <a:latin typeface="Verdana"/>
                <a:ea typeface="Verdana"/>
              </a:rPr>
              <a:t>Original Word: </a:t>
            </a:r>
            <a:r>
              <a:rPr lang="he-IL" sz="825">
                <a:solidFill>
                  <a:srgbClr val="000000"/>
                </a:solidFill>
                <a:latin typeface="Verdana"/>
                <a:ea typeface="Verdana"/>
                <a:cs typeface="Arial"/>
              </a:rPr>
              <a:t>הָיָה</a:t>
            </a:r>
            <a:br>
              <a:rPr lang="he-IL" sz="825">
                <a:latin typeface="Verdana"/>
                <a:ea typeface="Verdana"/>
              </a:rPr>
            </a:br>
            <a:r>
              <a:rPr lang="he-IL" sz="825">
                <a:solidFill>
                  <a:srgbClr val="000000"/>
                </a:solidFill>
                <a:latin typeface="Verdana"/>
                <a:ea typeface="Verdana"/>
                <a:cs typeface="Arial"/>
              </a:rPr>
              <a:t>Transliteration: </a:t>
            </a:r>
            <a:r>
              <a:rPr lang="en-US" sz="825">
                <a:solidFill>
                  <a:srgbClr val="000000"/>
                </a:solidFill>
                <a:latin typeface="Verdana"/>
                <a:ea typeface="Verdana"/>
              </a:rPr>
              <a:t>hayah</a:t>
            </a:r>
            <a:br>
              <a:rPr lang="en-US" sz="825">
                <a:latin typeface="Verdana"/>
                <a:ea typeface="Verdana"/>
              </a:rPr>
            </a:br>
            <a:r>
              <a:rPr lang="en-US" sz="825">
                <a:solidFill>
                  <a:srgbClr val="000000"/>
                </a:solidFill>
                <a:latin typeface="Verdana"/>
                <a:ea typeface="Verdana"/>
              </a:rPr>
              <a:t>Phonetic Spelling: (haw-yaw)</a:t>
            </a:r>
            <a:br>
              <a:rPr lang="en-US" sz="825">
                <a:latin typeface="Verdana"/>
                <a:ea typeface="Verdana"/>
              </a:rPr>
            </a:br>
            <a:r>
              <a:rPr lang="en-US" sz="825">
                <a:solidFill>
                  <a:srgbClr val="000000"/>
                </a:solidFill>
                <a:latin typeface="Verdana"/>
                <a:ea typeface="Verdana"/>
              </a:rPr>
              <a:t>Part of Speech: Verb</a:t>
            </a:r>
            <a:br>
              <a:rPr lang="en-US" sz="825">
                <a:latin typeface="Verdana"/>
                <a:ea typeface="Verdana"/>
              </a:rPr>
            </a:br>
            <a:r>
              <a:rPr lang="en-US" sz="825">
                <a:solidFill>
                  <a:srgbClr val="000000"/>
                </a:solidFill>
                <a:latin typeface="Verdana"/>
                <a:ea typeface="Verdana"/>
              </a:rPr>
              <a:t>Short Definition: to fall out, come to pass, become, be</a:t>
            </a:r>
            <a:br>
              <a:rPr lang="en-US" sz="825">
                <a:latin typeface="Verdana"/>
                <a:ea typeface="Verdana"/>
              </a:rPr>
            </a:br>
            <a:r>
              <a:rPr lang="en-US" sz="825">
                <a:solidFill>
                  <a:srgbClr val="000000"/>
                </a:solidFill>
                <a:latin typeface="Verdana"/>
                <a:ea typeface="Verdana"/>
              </a:rPr>
              <a:t>Meaning: to fall out, come to pass, become, be </a:t>
            </a:r>
          </a:p>
          <a:p>
            <a:pPr>
              <a:spcBef>
                <a:spcPts val="956"/>
              </a:spcBef>
              <a:spcAft>
                <a:spcPts val="113"/>
              </a:spcAft>
            </a:pPr>
            <a:r>
              <a:rPr lang="en-US" sz="825" b="1">
                <a:solidFill>
                  <a:srgbClr val="000000"/>
                </a:solidFill>
                <a:latin typeface="Verdana"/>
                <a:ea typeface="Verdana"/>
              </a:rPr>
              <a:t>Strong's Concordance </a:t>
            </a:r>
            <a:r>
              <a:rPr lang="en-US" sz="825">
                <a:solidFill>
                  <a:srgbClr val="000000"/>
                </a:solidFill>
                <a:latin typeface="Verdana"/>
                <a:ea typeface="Verdana"/>
              </a:rPr>
              <a:t>become, altogether, accomplished, committed, like, break, </a:t>
            </a:r>
            <a:r>
              <a:rPr lang="en-US" sz="825" err="1">
                <a:solidFill>
                  <a:srgbClr val="000000"/>
                </a:solidFill>
                <a:latin typeface="Verdana"/>
                <a:ea typeface="Verdana"/>
              </a:rPr>
              <a:t>cause,A</a:t>
            </a:r>
            <a:r>
              <a:rPr lang="en-US" sz="825">
                <a:solidFill>
                  <a:srgbClr val="000000"/>
                </a:solidFill>
                <a:latin typeface="Verdana"/>
                <a:ea typeface="Verdana"/>
              </a:rPr>
              <a:t> primitive root (compare </a:t>
            </a:r>
            <a:r>
              <a:rPr lang="en-US" sz="825">
                <a:solidFill>
                  <a:srgbClr val="000000"/>
                </a:solidFill>
                <a:latin typeface="Verdana"/>
                <a:ea typeface="Verdana"/>
                <a:hlinkClick r:id="rId4"/>
              </a:rPr>
              <a:t>hava'</a:t>
            </a:r>
            <a:r>
              <a:rPr lang="en-US" sz="825">
                <a:solidFill>
                  <a:srgbClr val="000000"/>
                </a:solidFill>
                <a:latin typeface="Verdana"/>
                <a:ea typeface="Verdana"/>
              </a:rPr>
              <a:t>); to exist, i.e. Be or become, come to pass (always emphatic, and not a mere copula or auxiliary) -- beacon, X altogether, be(-come), accomplished, committed, like), break, cause, come (to pass), do, faint, fall, + follow, happen, X have, last, pertain, quit (one-)self, require, X use.</a:t>
            </a:r>
          </a:p>
          <a:p>
            <a:r>
              <a:rPr lang="en-US" sz="825">
                <a:solidFill>
                  <a:srgbClr val="000000"/>
                </a:solidFill>
                <a:latin typeface="Verdana"/>
                <a:ea typeface="Verdana"/>
              </a:rPr>
              <a:t>see HEBREW </a:t>
            </a:r>
            <a:r>
              <a:rPr lang="en-US" sz="825">
                <a:solidFill>
                  <a:srgbClr val="000000"/>
                </a:solidFill>
                <a:latin typeface="Verdana"/>
                <a:ea typeface="Verdana"/>
                <a:hlinkClick r:id="rId4"/>
              </a:rPr>
              <a:t>hava’</a:t>
            </a:r>
            <a:endParaRPr lang="en-US" sz="825">
              <a:solidFill>
                <a:srgbClr val="000000"/>
              </a:solidFill>
              <a:latin typeface="Aptos"/>
              <a:ea typeface="Verdana"/>
            </a:endParaRPr>
          </a:p>
          <a:p>
            <a:r>
              <a:rPr lang="en-US" sz="825" b="1">
                <a:latin typeface="Aptos"/>
                <a:ea typeface="Verdana"/>
              </a:rPr>
              <a:t>Word Summary (for VIOD)</a:t>
            </a:r>
            <a:r>
              <a:rPr lang="en-US" sz="825">
                <a:latin typeface="Arial"/>
                <a:ea typeface="Verdana"/>
                <a:cs typeface="Arial"/>
              </a:rPr>
              <a:t> </a:t>
            </a:r>
          </a:p>
          <a:p>
            <a:r>
              <a:rPr lang="en-US" sz="825">
                <a:latin typeface="Aptos"/>
                <a:ea typeface="Verdana"/>
              </a:rPr>
              <a:t>bohu: emptiness</a:t>
            </a:r>
            <a:r>
              <a:rPr lang="en-US" sz="825">
                <a:latin typeface="Arial"/>
                <a:ea typeface="Verdana"/>
                <a:cs typeface="Arial"/>
              </a:rPr>
              <a:t> </a:t>
            </a:r>
          </a:p>
          <a:p>
            <a:r>
              <a:rPr lang="en-US" sz="825">
                <a:latin typeface="Aptos"/>
                <a:ea typeface="Verdana"/>
              </a:rPr>
              <a:t>Original Word: </a:t>
            </a:r>
            <a:r>
              <a:rPr lang="en-US" sz="825">
                <a:latin typeface="Arial"/>
                <a:ea typeface="Verdana"/>
                <a:cs typeface="Arial"/>
              </a:rPr>
              <a:t>בֹּהוּ </a:t>
            </a:r>
            <a:br>
              <a:rPr lang="en-US" sz="825">
                <a:latin typeface="Arial"/>
                <a:ea typeface="Verdana"/>
                <a:cs typeface="Arial"/>
              </a:rPr>
            </a:br>
            <a:r>
              <a:rPr lang="en-US" sz="825">
                <a:latin typeface="Arial"/>
                <a:ea typeface="Verdana"/>
                <a:cs typeface="Arial"/>
              </a:rPr>
              <a:t>Transliteration: bohu </a:t>
            </a:r>
            <a:br>
              <a:rPr lang="en-US" sz="825">
                <a:latin typeface="Arial"/>
                <a:ea typeface="Verdana"/>
                <a:cs typeface="Arial"/>
              </a:rPr>
            </a:br>
            <a:r>
              <a:rPr lang="en-US" sz="825">
                <a:latin typeface="Arial"/>
                <a:ea typeface="Verdana"/>
                <a:cs typeface="Arial"/>
              </a:rPr>
              <a:t> Phonetic Spelling: (bo'-hoo) </a:t>
            </a:r>
            <a:br>
              <a:rPr lang="en-US" sz="825">
                <a:latin typeface="Arial"/>
                <a:ea typeface="Verdana"/>
                <a:cs typeface="Arial"/>
              </a:rPr>
            </a:br>
            <a:r>
              <a:rPr lang="en-US" sz="825">
                <a:latin typeface="Arial"/>
                <a:ea typeface="Verdana"/>
                <a:cs typeface="Arial"/>
              </a:rPr>
              <a:t> Part of Speech: Noun Masculine </a:t>
            </a:r>
            <a:br>
              <a:rPr lang="en-US" sz="825">
                <a:latin typeface="Arial"/>
                <a:ea typeface="Verdana"/>
                <a:cs typeface="Arial"/>
              </a:rPr>
            </a:br>
            <a:r>
              <a:rPr lang="en-US" sz="825">
                <a:latin typeface="Arial"/>
                <a:ea typeface="Verdana"/>
                <a:cs typeface="Arial"/>
              </a:rPr>
              <a:t> Short Definition: emptiness </a:t>
            </a:r>
            <a:br>
              <a:rPr lang="en-US" sz="825">
                <a:latin typeface="Arial"/>
                <a:ea typeface="Verdana"/>
                <a:cs typeface="Arial"/>
              </a:rPr>
            </a:br>
            <a:r>
              <a:rPr lang="en-US" sz="825">
                <a:latin typeface="Arial"/>
                <a:ea typeface="Verdana"/>
                <a:cs typeface="Arial"/>
              </a:rPr>
              <a:t> Meaning: a vacuity, an undistinguishable ruin </a:t>
            </a:r>
          </a:p>
          <a:p>
            <a:r>
              <a:rPr lang="en-US" sz="825" b="1">
                <a:latin typeface="Aptos"/>
                <a:ea typeface="Verdana"/>
              </a:rPr>
              <a:t>Strong's Concordance</a:t>
            </a:r>
            <a:r>
              <a:rPr lang="en-US" sz="825">
                <a:latin typeface="Arial"/>
                <a:ea typeface="Verdana"/>
                <a:cs typeface="Arial"/>
              </a:rPr>
              <a:t> </a:t>
            </a:r>
          </a:p>
          <a:p>
            <a:r>
              <a:rPr lang="en-US" sz="825">
                <a:latin typeface="Aptos"/>
                <a:ea typeface="Verdana"/>
              </a:rPr>
              <a:t>emptiness, void From an unused root (meaning to be empty); a vacuity, i.e. (superficially) an undistinguishable ruin -- emptiness, void. Back to previous slide: Bullinger give us a reference for (tohu) </a:t>
            </a:r>
            <a:r>
              <a:rPr lang="en-US" sz="825">
                <a:latin typeface="Arial"/>
                <a:ea typeface="Verdana"/>
                <a:cs typeface="Arial"/>
              </a:rPr>
              <a:t> </a:t>
            </a:r>
          </a:p>
          <a:p>
            <a:pPr>
              <a:spcBef>
                <a:spcPts val="956"/>
              </a:spcBef>
              <a:spcAft>
                <a:spcPts val="113"/>
              </a:spcAft>
            </a:pPr>
            <a:endParaRPr lang="en-US" sz="825">
              <a:latin typeface="Verdana"/>
              <a:ea typeface="Verdana"/>
            </a:endParaRPr>
          </a:p>
        </p:txBody>
      </p:sp>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3FB54469-E192-4797-0B46-5F00741A6E6A}"/>
                  </a:ext>
                </a:extLst>
              </p14:cNvPr>
              <p14:cNvContentPartPr/>
              <p14:nvPr/>
            </p14:nvContentPartPr>
            <p14:xfrm>
              <a:off x="2823882" y="3143251"/>
              <a:ext cx="188786" cy="11687"/>
            </p14:xfrm>
          </p:contentPart>
        </mc:Choice>
        <mc:Fallback xmlns="">
          <p:pic>
            <p:nvPicPr>
              <p:cNvPr id="16" name="Ink 15">
                <a:extLst>
                  <a:ext uri="{FF2B5EF4-FFF2-40B4-BE49-F238E27FC236}">
                    <a16:creationId xmlns:a16="http://schemas.microsoft.com/office/drawing/2014/main" id="{3FB54469-E192-4797-0B46-5F00741A6E6A}"/>
                  </a:ext>
                </a:extLst>
              </p:cNvPr>
              <p:cNvPicPr/>
              <p:nvPr/>
            </p:nvPicPr>
            <p:blipFill>
              <a:blip r:embed="rId6"/>
              <a:stretch>
                <a:fillRect/>
              </a:stretch>
            </p:blipFill>
            <p:spPr>
              <a:xfrm>
                <a:off x="2805902" y="3125543"/>
                <a:ext cx="224386" cy="4674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A362FD51-4528-6A6A-A4D3-3F03E079E88E}"/>
                  </a:ext>
                </a:extLst>
              </p14:cNvPr>
              <p14:cNvContentPartPr/>
              <p14:nvPr/>
            </p14:nvContentPartPr>
            <p14:xfrm>
              <a:off x="2913529" y="3153187"/>
              <a:ext cx="11206" cy="11206"/>
            </p14:xfrm>
          </p:contentPart>
        </mc:Choice>
        <mc:Fallback xmlns="">
          <p:pic>
            <p:nvPicPr>
              <p:cNvPr id="17" name="Ink 16">
                <a:extLst>
                  <a:ext uri="{FF2B5EF4-FFF2-40B4-BE49-F238E27FC236}">
                    <a16:creationId xmlns:a16="http://schemas.microsoft.com/office/drawing/2014/main" id="{A362FD51-4528-6A6A-A4D3-3F03E079E88E}"/>
                  </a:ext>
                </a:extLst>
              </p:cNvPr>
              <p:cNvPicPr/>
              <p:nvPr/>
            </p:nvPicPr>
            <p:blipFill>
              <a:blip r:embed="rId8"/>
              <a:stretch>
                <a:fillRect/>
              </a:stretch>
            </p:blipFill>
            <p:spPr>
              <a:xfrm>
                <a:off x="2353229" y="2592887"/>
                <a:ext cx="1120600" cy="1120600"/>
              </a:xfrm>
              <a:prstGeom prst="rect">
                <a:avLst/>
              </a:prstGeom>
            </p:spPr>
          </p:pic>
        </mc:Fallback>
      </mc:AlternateContent>
    </p:spTree>
    <p:extLst>
      <p:ext uri="{BB962C8B-B14F-4D97-AF65-F5344CB8AC3E}">
        <p14:creationId xmlns:p14="http://schemas.microsoft.com/office/powerpoint/2010/main" val="3013094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C95DF2-799A-5E51-CC0E-AE14C63C095F}"/>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B42CFD85-BAB2-F82E-FB4C-2C2BEBD9C2AC}"/>
              </a:ext>
            </a:extLst>
          </p:cNvPr>
          <p:cNvSpPr>
            <a:spLocks noGrp="1"/>
          </p:cNvSpPr>
          <p:nvPr>
            <p:ph type="title"/>
          </p:nvPr>
        </p:nvSpPr>
        <p:spPr>
          <a:xfrm>
            <a:off x="6693090" y="1192933"/>
            <a:ext cx="3442120" cy="1516705"/>
          </a:xfrm>
        </p:spPr>
        <p:txBody>
          <a:bodyPr vert="horz" lIns="68580" tIns="34290" rIns="68580" bIns="34290" rtlCol="0">
            <a:noAutofit/>
          </a:bodyPr>
          <a:lstStyle/>
          <a:p>
            <a:r>
              <a:rPr lang="en-US" sz="1350" b="1"/>
              <a:t>Tools for understanding the Bible</a:t>
            </a:r>
            <a:br>
              <a:rPr lang="en-US" sz="1350"/>
            </a:br>
            <a:br>
              <a:rPr lang="en-US" sz="1350"/>
            </a:br>
            <a:r>
              <a:rPr lang="en-US" sz="1350"/>
              <a:t>Companion Bible</a:t>
            </a:r>
            <a:br>
              <a:rPr lang="en-US" sz="1350"/>
            </a:br>
            <a:r>
              <a:rPr lang="en-US" sz="1350"/>
              <a:t>Strong's Concordance</a:t>
            </a:r>
            <a:br>
              <a:rPr lang="en-US" sz="1350"/>
            </a:br>
            <a:r>
              <a:rPr lang="en-US" sz="1350"/>
              <a:t>Smith's Bible Dictionary</a:t>
            </a:r>
            <a:br>
              <a:rPr lang="en-US" sz="1350"/>
            </a:br>
            <a:r>
              <a:rPr lang="en-US" sz="1350"/>
              <a:t>Green's Interlinear Bible</a:t>
            </a:r>
            <a:br>
              <a:rPr lang="en-US" sz="1350"/>
            </a:br>
            <a:endParaRPr lang="en-US" sz="1350"/>
          </a:p>
        </p:txBody>
      </p:sp>
      <p:pic>
        <p:nvPicPr>
          <p:cNvPr id="4" name="Picture 3" descr="A book and magnifying glass on a table&#10;&#10;AI-generated content may be incorrect.">
            <a:extLst>
              <a:ext uri="{FF2B5EF4-FFF2-40B4-BE49-F238E27FC236}">
                <a16:creationId xmlns:a16="http://schemas.microsoft.com/office/drawing/2014/main" id="{16F8EC0D-2A71-B483-74C5-B9E0566D7C47}"/>
              </a:ext>
            </a:extLst>
          </p:cNvPr>
          <p:cNvPicPr>
            <a:picLocks noChangeAspect="1"/>
          </p:cNvPicPr>
          <p:nvPr/>
        </p:nvPicPr>
        <p:blipFill>
          <a:blip r:embed="rId3"/>
          <a:srcRect r="369"/>
          <a:stretch>
            <a:fillRect/>
          </a:stretch>
        </p:blipFill>
        <p:spPr>
          <a:xfrm>
            <a:off x="1524001" y="857258"/>
            <a:ext cx="5124506" cy="5143493"/>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Content Placeholder 2">
            <a:extLst>
              <a:ext uri="{FF2B5EF4-FFF2-40B4-BE49-F238E27FC236}">
                <a16:creationId xmlns:a16="http://schemas.microsoft.com/office/drawing/2014/main" id="{EB7A25E2-36C8-B963-B3C8-4CE598F0BFDE}"/>
              </a:ext>
            </a:extLst>
          </p:cNvPr>
          <p:cNvSpPr>
            <a:spLocks noGrp="1"/>
          </p:cNvSpPr>
          <p:nvPr>
            <p:ph idx="1"/>
          </p:nvPr>
        </p:nvSpPr>
        <p:spPr>
          <a:xfrm>
            <a:off x="6693090" y="2829871"/>
            <a:ext cx="3724654" cy="2835198"/>
          </a:xfrm>
        </p:spPr>
        <p:txBody>
          <a:bodyPr vert="horz" lIns="68580" tIns="34290" rIns="68580" bIns="34290" rtlCol="0">
            <a:normAutofit/>
          </a:bodyPr>
          <a:lstStyle/>
          <a:p>
            <a:pPr marL="0" indent="0">
              <a:buNone/>
            </a:pPr>
            <a:r>
              <a:rPr lang="en-US" sz="750"/>
              <a:t> </a:t>
            </a:r>
          </a:p>
          <a:p>
            <a:pPr marL="0" indent="0">
              <a:buNone/>
            </a:pPr>
            <a:endParaRPr lang="en-US" sz="900"/>
          </a:p>
          <a:p>
            <a:r>
              <a:rPr lang="en-US" sz="1800" b="1">
                <a:ea typeface="Verdana"/>
                <a:hlinkClick r:id="rId4" tooltip="Isaiah 45:18 KJV verse detail">
                  <a:extLst>
                    <a:ext uri="{A12FA001-AC4F-418D-AE19-62706E023703}">
                      <ahyp:hlinkClr xmlns:ahyp="http://schemas.microsoft.com/office/drawing/2018/hyperlinkcolor" val="tx"/>
                    </a:ext>
                  </a:extLst>
                </a:hlinkClick>
              </a:rPr>
              <a:t>Isaiah 45:18</a:t>
            </a:r>
            <a:r>
              <a:rPr lang="en-US" sz="1800">
                <a:ea typeface="Verdana"/>
                <a:hlinkClick r:id="rId4" tooltip="Isaiah 45:18 KJV verse detail">
                  <a:extLst>
                    <a:ext uri="{A12FA001-AC4F-418D-AE19-62706E023703}">
                      <ahyp:hlinkClr xmlns:ahyp="http://schemas.microsoft.com/office/drawing/2018/hyperlinkcolor" val="tx"/>
                    </a:ext>
                  </a:extLst>
                </a:hlinkClick>
              </a:rPr>
              <a:t> For </a:t>
            </a:r>
            <a:r>
              <a:rPr lang="en-US" sz="1800" b="0" i="0" u="none" strike="noStrike">
                <a:effectLst/>
                <a:ea typeface="Verdana"/>
                <a:hlinkClick r:id="rId4" tooltip="Isaiah 45:18 KJV verse detail">
                  <a:extLst>
                    <a:ext uri="{A12FA001-AC4F-418D-AE19-62706E023703}">
                      <ahyp:hlinkClr xmlns:ahyp="http://schemas.microsoft.com/office/drawing/2018/hyperlinkcolor" val="tx"/>
                    </a:ext>
                  </a:extLst>
                </a:hlinkClick>
              </a:rPr>
              <a:t>thus saith the LORD that </a:t>
            </a:r>
            <a:r>
              <a:rPr lang="en-US" sz="1800">
                <a:ea typeface="Verdana"/>
                <a:hlinkClick r:id="rId4" tooltip="Isaiah 45:18 KJV verse detail">
                  <a:extLst>
                    <a:ext uri="{A12FA001-AC4F-418D-AE19-62706E023703}">
                      <ahyp:hlinkClr xmlns:ahyp="http://schemas.microsoft.com/office/drawing/2018/hyperlinkcolor" val="tx"/>
                    </a:ext>
                  </a:extLst>
                </a:hlinkClick>
              </a:rPr>
              <a:t>created the heavens</a:t>
            </a:r>
            <a:r>
              <a:rPr lang="en-US" sz="1800" b="0" i="0" u="none" strike="noStrike">
                <a:effectLst/>
                <a:ea typeface="Verdana"/>
                <a:hlinkClick r:id="rId4" tooltip="Isaiah 45:18 KJV verse detail">
                  <a:extLst>
                    <a:ext uri="{A12FA001-AC4F-418D-AE19-62706E023703}">
                      <ahyp:hlinkClr xmlns:ahyp="http://schemas.microsoft.com/office/drawing/2018/hyperlinkcolor" val="tx"/>
                    </a:ext>
                  </a:extLst>
                </a:hlinkClick>
              </a:rPr>
              <a:t>; God himself that formed the earth and made it; he hath established it</a:t>
            </a:r>
            <a:r>
              <a:rPr lang="en-US" sz="1800" b="0" i="0" u="none" strike="noStrike">
                <a:effectLst/>
                <a:highlight>
                  <a:srgbClr val="FFFF00"/>
                </a:highlight>
                <a:ea typeface="Verdana"/>
                <a:hlinkClick r:id="rId4" tooltip="Isaiah 45:18 KJV verse detail">
                  <a:extLst>
                    <a:ext uri="{A12FA001-AC4F-418D-AE19-62706E023703}">
                      <ahyp:hlinkClr xmlns:ahyp="http://schemas.microsoft.com/office/drawing/2018/hyperlinkcolor" val="tx"/>
                    </a:ext>
                  </a:extLst>
                </a:hlinkClick>
              </a:rPr>
              <a:t>, he created it not in vain, he formed it to be inhabited</a:t>
            </a:r>
            <a:r>
              <a:rPr lang="en-US" sz="1800" b="0" i="0" u="none" strike="noStrike">
                <a:effectLst/>
                <a:ea typeface="Verdana"/>
                <a:hlinkClick r:id="rId4" tooltip="Isaiah 45:18 KJV verse detail">
                  <a:extLst>
                    <a:ext uri="{A12FA001-AC4F-418D-AE19-62706E023703}">
                      <ahyp:hlinkClr xmlns:ahyp="http://schemas.microsoft.com/office/drawing/2018/hyperlinkcolor" val="tx"/>
                    </a:ext>
                  </a:extLst>
                </a:hlinkClick>
              </a:rPr>
              <a:t>: I </a:t>
            </a:r>
            <a:r>
              <a:rPr lang="en-US" sz="1800" b="0" i="1" u="none" strike="noStrike">
                <a:effectLst/>
                <a:ea typeface="Verdana"/>
                <a:hlinkClick r:id="rId4" tooltip="Isaiah 45:18 KJV verse detail">
                  <a:extLst>
                    <a:ext uri="{A12FA001-AC4F-418D-AE19-62706E023703}">
                      <ahyp:hlinkClr xmlns:ahyp="http://schemas.microsoft.com/office/drawing/2018/hyperlinkcolor" val="tx"/>
                    </a:ext>
                  </a:extLst>
                </a:hlinkClick>
              </a:rPr>
              <a:t>am</a:t>
            </a:r>
            <a:r>
              <a:rPr lang="en-US" sz="1800" b="0" i="0" u="none" strike="noStrike">
                <a:effectLst/>
                <a:ea typeface="Verdana"/>
                <a:hlinkClick r:id="rId4" tooltip="Isaiah 45:18 KJV verse detail">
                  <a:extLst>
                    <a:ext uri="{A12FA001-AC4F-418D-AE19-62706E023703}">
                      <ahyp:hlinkClr xmlns:ahyp="http://schemas.microsoft.com/office/drawing/2018/hyperlinkcolor" val="tx"/>
                    </a:ext>
                  </a:extLst>
                </a:hlinkClick>
              </a:rPr>
              <a:t> the LORD; and </a:t>
            </a:r>
            <a:r>
              <a:rPr lang="en-US" sz="1800" b="0" i="1" u="none" strike="noStrike">
                <a:effectLst/>
                <a:ea typeface="Verdana"/>
                <a:hlinkClick r:id="rId4" tooltip="Isaiah 45:18 KJV verse detail">
                  <a:extLst>
                    <a:ext uri="{A12FA001-AC4F-418D-AE19-62706E023703}">
                      <ahyp:hlinkClr xmlns:ahyp="http://schemas.microsoft.com/office/drawing/2018/hyperlinkcolor" val="tx"/>
                    </a:ext>
                  </a:extLst>
                </a:hlinkClick>
              </a:rPr>
              <a:t>there is</a:t>
            </a:r>
            <a:r>
              <a:rPr lang="en-US" sz="1800" b="0" i="0" u="none" strike="noStrike">
                <a:effectLst/>
                <a:ea typeface="Verdana"/>
                <a:hlinkClick r:id="rId4" tooltip="Isaiah 45:18 KJV verse detail">
                  <a:extLst>
                    <a:ext uri="{A12FA001-AC4F-418D-AE19-62706E023703}">
                      <ahyp:hlinkClr xmlns:ahyp="http://schemas.microsoft.com/office/drawing/2018/hyperlinkcolor" val="tx"/>
                    </a:ext>
                  </a:extLst>
                </a:hlinkClick>
              </a:rPr>
              <a:t> none else.</a:t>
            </a:r>
            <a:endParaRPr lang="en-US" sz="1800"/>
          </a:p>
          <a:p>
            <a:pPr marL="0" indent="0">
              <a:buNone/>
            </a:pPr>
            <a:endParaRPr lang="en-US" sz="1800" b="1" u="sng"/>
          </a:p>
          <a:p>
            <a:pPr marL="0" indent="0">
              <a:buNone/>
            </a:pPr>
            <a:endParaRPr lang="en-US" sz="900"/>
          </a:p>
          <a:p>
            <a:pPr marL="0" indent="0">
              <a:buNone/>
            </a:pPr>
            <a:endParaRPr lang="en-US" sz="750"/>
          </a:p>
        </p:txBody>
      </p:sp>
    </p:spTree>
    <p:extLst>
      <p:ext uri="{BB962C8B-B14F-4D97-AF65-F5344CB8AC3E}">
        <p14:creationId xmlns:p14="http://schemas.microsoft.com/office/powerpoint/2010/main" val="399905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4F2369-2935-5616-4AD6-5935F06DB908}"/>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Freeform: Shape 1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8824632" cy="1546378"/>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243BF-4A2A-F977-C2FF-540C2A78545B}"/>
              </a:ext>
            </a:extLst>
          </p:cNvPr>
          <p:cNvSpPr>
            <a:spLocks noGrp="1"/>
          </p:cNvSpPr>
          <p:nvPr>
            <p:ph type="title"/>
          </p:nvPr>
        </p:nvSpPr>
        <p:spPr>
          <a:xfrm>
            <a:off x="1611705" y="853561"/>
            <a:ext cx="8970823" cy="776906"/>
          </a:xfrm>
        </p:spPr>
        <p:txBody>
          <a:bodyPr vert="horz" lIns="68580" tIns="34290" rIns="68580" bIns="34290" rtlCol="0">
            <a:normAutofit/>
          </a:bodyPr>
          <a:lstStyle/>
          <a:p>
            <a:pPr algn="ctr"/>
            <a:r>
              <a:rPr lang="en-US" sz="1350" b="1"/>
              <a:t>Tools for understanding the Bible</a:t>
            </a:r>
            <a:br>
              <a:rPr lang="en-US" sz="1350"/>
            </a:br>
            <a:br>
              <a:rPr lang="en-US" sz="1350"/>
            </a:br>
            <a:r>
              <a:rPr lang="en-US" sz="1350"/>
              <a:t>Companion Bible</a:t>
            </a:r>
            <a:br>
              <a:rPr lang="en-US" sz="825"/>
            </a:br>
            <a:endParaRPr lang="en-US" sz="825"/>
          </a:p>
        </p:txBody>
      </p:sp>
      <p:graphicFrame>
        <p:nvGraphicFramePr>
          <p:cNvPr id="27" name="Content Placeholder 2">
            <a:extLst>
              <a:ext uri="{FF2B5EF4-FFF2-40B4-BE49-F238E27FC236}">
                <a16:creationId xmlns:a16="http://schemas.microsoft.com/office/drawing/2014/main" id="{9BF8A1B4-3F38-01FA-C502-17E0DA77FBB5}"/>
              </a:ext>
            </a:extLst>
          </p:cNvPr>
          <p:cNvGraphicFramePr>
            <a:graphicFrameLocks noGrp="1"/>
          </p:cNvGraphicFramePr>
          <p:nvPr>
            <p:ph idx="1"/>
          </p:nvPr>
        </p:nvGraphicFramePr>
        <p:xfrm>
          <a:off x="1611704" y="1740950"/>
          <a:ext cx="4834571" cy="3952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black and white page of a newspaper&#10;&#10;AI-generated content may be incorrect.">
            <a:extLst>
              <a:ext uri="{FF2B5EF4-FFF2-40B4-BE49-F238E27FC236}">
                <a16:creationId xmlns:a16="http://schemas.microsoft.com/office/drawing/2014/main" id="{C09BFC74-C5AF-FE2B-0013-7A8170E73B8A}"/>
              </a:ext>
            </a:extLst>
          </p:cNvPr>
          <p:cNvPicPr>
            <a:picLocks noChangeAspect="1"/>
          </p:cNvPicPr>
          <p:nvPr/>
        </p:nvPicPr>
        <p:blipFill>
          <a:blip r:embed="rId8"/>
          <a:stretch>
            <a:fillRect/>
          </a:stretch>
        </p:blipFill>
        <p:spPr>
          <a:xfrm>
            <a:off x="6664920" y="2484809"/>
            <a:ext cx="3923218" cy="1816020"/>
          </a:xfrm>
          <a:prstGeom prst="rect">
            <a:avLst/>
          </a:prstGeom>
        </p:spPr>
      </p:pic>
      <p:sp>
        <p:nvSpPr>
          <p:cNvPr id="19" name="Freeform: Shape 1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560220" y="5514310"/>
            <a:ext cx="5107781" cy="486440"/>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FFB6D523-1EB9-299C-1C28-906D45F3696B}"/>
                  </a:ext>
                </a:extLst>
              </p14:cNvPr>
              <p14:cNvContentPartPr/>
              <p14:nvPr/>
            </p14:nvContentPartPr>
            <p14:xfrm>
              <a:off x="13888064" y="3853015"/>
              <a:ext cx="9218" cy="9218"/>
            </p14:xfrm>
          </p:contentPart>
        </mc:Choice>
        <mc:Fallback xmlns="">
          <p:pic>
            <p:nvPicPr>
              <p:cNvPr id="6" name="Ink 5">
                <a:extLst>
                  <a:ext uri="{FF2B5EF4-FFF2-40B4-BE49-F238E27FC236}">
                    <a16:creationId xmlns:a16="http://schemas.microsoft.com/office/drawing/2014/main" id="{FFB6D523-1EB9-299C-1C28-906D45F3696B}"/>
                  </a:ext>
                </a:extLst>
              </p:cNvPr>
              <p:cNvPicPr/>
              <p:nvPr/>
            </p:nvPicPr>
            <p:blipFill>
              <a:blip r:embed="rId10"/>
              <a:stretch>
                <a:fillRect/>
              </a:stretch>
            </p:blipFill>
            <p:spPr>
              <a:xfrm>
                <a:off x="13427164" y="3392115"/>
                <a:ext cx="921800" cy="921800"/>
              </a:xfrm>
              <a:prstGeom prst="rect">
                <a:avLst/>
              </a:prstGeom>
            </p:spPr>
          </p:pic>
        </mc:Fallback>
      </mc:AlternateContent>
    </p:spTree>
    <p:extLst>
      <p:ext uri="{BB962C8B-B14F-4D97-AF65-F5344CB8AC3E}">
        <p14:creationId xmlns:p14="http://schemas.microsoft.com/office/powerpoint/2010/main" val="1324268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3B4323-2064-BC66-F903-B315BFEA2C46}"/>
            </a:ext>
          </a:extLst>
        </p:cNvPr>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descr="A blue screen with yellow text&#10;&#10;AI-generated content may be incorrect.">
            <a:extLst>
              <a:ext uri="{FF2B5EF4-FFF2-40B4-BE49-F238E27FC236}">
                <a16:creationId xmlns:a16="http://schemas.microsoft.com/office/drawing/2014/main" id="{0941263B-97E9-0276-4A74-F29BF35F6290}"/>
              </a:ext>
            </a:extLst>
          </p:cNvPr>
          <p:cNvPicPr>
            <a:picLocks noChangeAspect="1"/>
          </p:cNvPicPr>
          <p:nvPr/>
        </p:nvPicPr>
        <p:blipFill>
          <a:blip r:embed="rId3"/>
          <a:srcRect r="3110" b="1"/>
          <a:stretch>
            <a:fillRect/>
          </a:stretch>
        </p:blipFill>
        <p:spPr>
          <a:xfrm>
            <a:off x="1524001" y="857258"/>
            <a:ext cx="5124506" cy="5143493"/>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Content Placeholder 2">
            <a:extLst>
              <a:ext uri="{FF2B5EF4-FFF2-40B4-BE49-F238E27FC236}">
                <a16:creationId xmlns:a16="http://schemas.microsoft.com/office/drawing/2014/main" id="{95ACB41A-2171-9228-D35E-DC869950BEC1}"/>
              </a:ext>
            </a:extLst>
          </p:cNvPr>
          <p:cNvSpPr>
            <a:spLocks noGrp="1"/>
          </p:cNvSpPr>
          <p:nvPr>
            <p:ph idx="1"/>
          </p:nvPr>
        </p:nvSpPr>
        <p:spPr>
          <a:xfrm>
            <a:off x="6693090" y="2829872"/>
            <a:ext cx="3442118" cy="2499367"/>
          </a:xfrm>
        </p:spPr>
        <p:txBody>
          <a:bodyPr vert="horz" lIns="68580" tIns="34290" rIns="68580" bIns="34290" rtlCol="0">
            <a:normAutofit/>
          </a:bodyPr>
          <a:lstStyle/>
          <a:p>
            <a:pPr marL="0" indent="0">
              <a:buNone/>
            </a:pPr>
            <a:r>
              <a:rPr lang="en-US" sz="1500"/>
              <a:t>We’ve covered the Companion Bible Marginal notes. Now  let’s look at the 198 Appendixes that are in the back of your bible.</a:t>
            </a:r>
          </a:p>
          <a:p>
            <a:pPr marL="0" indent="0">
              <a:buNone/>
            </a:pPr>
            <a:r>
              <a:rPr lang="en-US" sz="1500"/>
              <a:t>Here is appendixes 1-20. </a:t>
            </a:r>
          </a:p>
        </p:txBody>
      </p:sp>
    </p:spTree>
    <p:extLst>
      <p:ext uri="{BB962C8B-B14F-4D97-AF65-F5344CB8AC3E}">
        <p14:creationId xmlns:p14="http://schemas.microsoft.com/office/powerpoint/2010/main" val="4227368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FB40ABB-C5EC-BF01-D1BA-C0BD9BEE4C1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27678" y="460376"/>
            <a:ext cx="8991600" cy="6073775"/>
          </a:xfrm>
          <a:prstGeom prst="rect">
            <a:avLst/>
          </a:prstGeom>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EB792D70-81E2-7A76-30A7-B6B2C140B4A4}"/>
                  </a:ext>
                </a:extLst>
              </p14:cNvPr>
              <p14:cNvContentPartPr/>
              <p14:nvPr/>
            </p14:nvContentPartPr>
            <p14:xfrm>
              <a:off x="6755293" y="1240463"/>
              <a:ext cx="3534915" cy="1233336"/>
            </p14:xfrm>
          </p:contentPart>
        </mc:Choice>
        <mc:Fallback xmlns="">
          <p:pic>
            <p:nvPicPr>
              <p:cNvPr id="5" name="Ink 4">
                <a:extLst>
                  <a:ext uri="{FF2B5EF4-FFF2-40B4-BE49-F238E27FC236}">
                    <a16:creationId xmlns:a16="http://schemas.microsoft.com/office/drawing/2014/main" id="{EB792D70-81E2-7A76-30A7-B6B2C140B4A4}"/>
                  </a:ext>
                </a:extLst>
              </p:cNvPr>
              <p:cNvPicPr/>
              <p:nvPr/>
            </p:nvPicPr>
            <p:blipFill>
              <a:blip r:embed="rId5"/>
              <a:stretch>
                <a:fillRect/>
              </a:stretch>
            </p:blipFill>
            <p:spPr>
              <a:xfrm>
                <a:off x="6749173" y="1234343"/>
                <a:ext cx="3547155" cy="124557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2D09BCBF-BA89-AF6D-8C71-9A1ECDE96496}"/>
                  </a:ext>
                </a:extLst>
              </p14:cNvPr>
              <p14:cNvContentPartPr/>
              <p14:nvPr/>
            </p14:nvContentPartPr>
            <p14:xfrm>
              <a:off x="5705030" y="2193686"/>
              <a:ext cx="594810" cy="181440"/>
            </p14:xfrm>
          </p:contentPart>
        </mc:Choice>
        <mc:Fallback xmlns="">
          <p:pic>
            <p:nvPicPr>
              <p:cNvPr id="7" name="Ink 6">
                <a:extLst>
                  <a:ext uri="{FF2B5EF4-FFF2-40B4-BE49-F238E27FC236}">
                    <a16:creationId xmlns:a16="http://schemas.microsoft.com/office/drawing/2014/main" id="{2D09BCBF-BA89-AF6D-8C71-9A1ECDE96496}"/>
                  </a:ext>
                </a:extLst>
              </p:cNvPr>
              <p:cNvPicPr/>
              <p:nvPr/>
            </p:nvPicPr>
            <p:blipFill>
              <a:blip r:embed="rId7"/>
              <a:stretch>
                <a:fillRect/>
              </a:stretch>
            </p:blipFill>
            <p:spPr>
              <a:xfrm>
                <a:off x="5698913" y="2187566"/>
                <a:ext cx="607044"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02EC1655-79C2-CF06-31A1-5D47C5B7596C}"/>
                  </a:ext>
                </a:extLst>
              </p14:cNvPr>
              <p14:cNvContentPartPr/>
              <p14:nvPr/>
            </p14:nvContentPartPr>
            <p14:xfrm>
              <a:off x="6642470" y="3010436"/>
              <a:ext cx="522180" cy="162810"/>
            </p14:xfrm>
          </p:contentPart>
        </mc:Choice>
        <mc:Fallback xmlns="">
          <p:pic>
            <p:nvPicPr>
              <p:cNvPr id="10" name="Ink 9">
                <a:extLst>
                  <a:ext uri="{FF2B5EF4-FFF2-40B4-BE49-F238E27FC236}">
                    <a16:creationId xmlns:a16="http://schemas.microsoft.com/office/drawing/2014/main" id="{02EC1655-79C2-CF06-31A1-5D47C5B7596C}"/>
                  </a:ext>
                </a:extLst>
              </p:cNvPr>
              <p:cNvPicPr/>
              <p:nvPr/>
            </p:nvPicPr>
            <p:blipFill>
              <a:blip r:embed="rId9"/>
              <a:stretch>
                <a:fillRect/>
              </a:stretch>
            </p:blipFill>
            <p:spPr>
              <a:xfrm>
                <a:off x="6636352" y="3004326"/>
                <a:ext cx="534416" cy="17503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56008D49-6AE9-7C93-19AD-3AA7FA0AE5F8}"/>
                  </a:ext>
                </a:extLst>
              </p14:cNvPr>
              <p14:cNvContentPartPr/>
              <p14:nvPr/>
            </p14:nvContentPartPr>
            <p14:xfrm>
              <a:off x="8599842" y="1845926"/>
              <a:ext cx="518798" cy="195750"/>
            </p14:xfrm>
          </p:contentPart>
        </mc:Choice>
        <mc:Fallback xmlns="">
          <p:pic>
            <p:nvPicPr>
              <p:cNvPr id="15" name="Ink 14">
                <a:extLst>
                  <a:ext uri="{FF2B5EF4-FFF2-40B4-BE49-F238E27FC236}">
                    <a16:creationId xmlns:a16="http://schemas.microsoft.com/office/drawing/2014/main" id="{56008D49-6AE9-7C93-19AD-3AA7FA0AE5F8}"/>
                  </a:ext>
                </a:extLst>
              </p:cNvPr>
              <p:cNvPicPr/>
              <p:nvPr/>
            </p:nvPicPr>
            <p:blipFill>
              <a:blip r:embed="rId11"/>
              <a:stretch>
                <a:fillRect/>
              </a:stretch>
            </p:blipFill>
            <p:spPr>
              <a:xfrm>
                <a:off x="8593722" y="1839809"/>
                <a:ext cx="531039" cy="207984"/>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3A688BD2-24E3-80A8-E51F-B1311CEFA5A1}"/>
                  </a:ext>
                </a:extLst>
              </p14:cNvPr>
              <p14:cNvContentPartPr/>
              <p14:nvPr/>
            </p14:nvContentPartPr>
            <p14:xfrm>
              <a:off x="3607914" y="4415196"/>
              <a:ext cx="798443" cy="315081"/>
            </p14:xfrm>
          </p:contentPart>
        </mc:Choice>
        <mc:Fallback xmlns="">
          <p:pic>
            <p:nvPicPr>
              <p:cNvPr id="17" name="Ink 16">
                <a:extLst>
                  <a:ext uri="{FF2B5EF4-FFF2-40B4-BE49-F238E27FC236}">
                    <a16:creationId xmlns:a16="http://schemas.microsoft.com/office/drawing/2014/main" id="{3A688BD2-24E3-80A8-E51F-B1311CEFA5A1}"/>
                  </a:ext>
                </a:extLst>
              </p:cNvPr>
              <p:cNvPicPr/>
              <p:nvPr/>
            </p:nvPicPr>
            <p:blipFill>
              <a:blip r:embed="rId13"/>
              <a:stretch>
                <a:fillRect/>
              </a:stretch>
            </p:blipFill>
            <p:spPr>
              <a:xfrm>
                <a:off x="3601794" y="4409074"/>
                <a:ext cx="810682" cy="327324"/>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4EDDA828-9B5B-8048-9799-9A27745643F6}"/>
                  </a:ext>
                </a:extLst>
              </p14:cNvPr>
              <p14:cNvContentPartPr/>
              <p14:nvPr/>
            </p14:nvContentPartPr>
            <p14:xfrm>
              <a:off x="4506172" y="5891829"/>
              <a:ext cx="1582857" cy="473930"/>
            </p14:xfrm>
          </p:contentPart>
        </mc:Choice>
        <mc:Fallback xmlns="">
          <p:pic>
            <p:nvPicPr>
              <p:cNvPr id="19" name="Ink 18">
                <a:extLst>
                  <a:ext uri="{FF2B5EF4-FFF2-40B4-BE49-F238E27FC236}">
                    <a16:creationId xmlns:a16="http://schemas.microsoft.com/office/drawing/2014/main" id="{4EDDA828-9B5B-8048-9799-9A27745643F6}"/>
                  </a:ext>
                </a:extLst>
              </p:cNvPr>
              <p:cNvPicPr/>
              <p:nvPr/>
            </p:nvPicPr>
            <p:blipFill>
              <a:blip r:embed="rId15"/>
              <a:stretch>
                <a:fillRect/>
              </a:stretch>
            </p:blipFill>
            <p:spPr>
              <a:xfrm>
                <a:off x="4500052" y="5885711"/>
                <a:ext cx="1595097" cy="486165"/>
              </a:xfrm>
              <a:prstGeom prst="rect">
                <a:avLst/>
              </a:prstGeom>
            </p:spPr>
          </p:pic>
        </mc:Fallback>
      </mc:AlternateContent>
      <p:sp>
        <p:nvSpPr>
          <p:cNvPr id="2" name="TextBox 1">
            <a:extLst>
              <a:ext uri="{FF2B5EF4-FFF2-40B4-BE49-F238E27FC236}">
                <a16:creationId xmlns:a16="http://schemas.microsoft.com/office/drawing/2014/main" id="{60F5C14C-1659-3B05-56AC-024F6399EEC9}"/>
              </a:ext>
            </a:extLst>
          </p:cNvPr>
          <p:cNvSpPr txBox="1"/>
          <p:nvPr/>
        </p:nvSpPr>
        <p:spPr>
          <a:xfrm>
            <a:off x="1523784" y="856399"/>
            <a:ext cx="2377857" cy="484748"/>
          </a:xfrm>
          <a:prstGeom prst="rect">
            <a:avLst/>
          </a:prstGeom>
          <a:noFill/>
        </p:spPr>
        <p:txBody>
          <a:bodyPr wrap="square" lIns="68580" tIns="34290" rIns="68580" bIns="34290" rtlCol="0" anchor="t">
            <a:spAutoFit/>
          </a:bodyPr>
          <a:lstStyle/>
          <a:p>
            <a:r>
              <a:rPr lang="en-US" sz="1350" b="1">
                <a:solidFill>
                  <a:srgbClr val="000000"/>
                </a:solidFill>
              </a:rPr>
              <a:t>This is Appendix 29 from the Companion Bible</a:t>
            </a:r>
          </a:p>
        </p:txBody>
      </p:sp>
    </p:spTree>
    <p:extLst>
      <p:ext uri="{BB962C8B-B14F-4D97-AF65-F5344CB8AC3E}">
        <p14:creationId xmlns:p14="http://schemas.microsoft.com/office/powerpoint/2010/main" val="89788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464AEB-EE50-6C94-7A5E-04EA8AE84DDE}"/>
            </a:ext>
          </a:extLst>
        </p:cNvPr>
        <p:cNvGrpSpPr/>
        <p:nvPr/>
      </p:nvGrpSpPr>
      <p:grpSpPr>
        <a:xfrm>
          <a:off x="0" y="0"/>
          <a:ext cx="0" cy="0"/>
          <a:chOff x="0" y="0"/>
          <a:chExt cx="0" cy="0"/>
        </a:xfrm>
      </p:grpSpPr>
      <p:sp useBgFill="1">
        <p:nvSpPr>
          <p:cNvPr id="1055" name="Rectangle 105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49"/>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7" name="Rectangle 1056">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9" name="Rectangle 1058">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61" name="Picture 1060">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1528062" y="857250"/>
            <a:ext cx="9135879" cy="5143500"/>
          </a:xfrm>
          <a:prstGeom prst="rect">
            <a:avLst/>
          </a:prstGeom>
        </p:spPr>
      </p:pic>
      <p:sp>
        <p:nvSpPr>
          <p:cNvPr id="1063" name="Rectangle 1062">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5" name="Rectangle 1064">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5143" y="85725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5" name="Picture 4">
            <a:extLst>
              <a:ext uri="{FF2B5EF4-FFF2-40B4-BE49-F238E27FC236}">
                <a16:creationId xmlns:a16="http://schemas.microsoft.com/office/drawing/2014/main" id="{C382E730-BB6F-E9DD-5108-27BD8B6ED644}"/>
              </a:ext>
            </a:extLst>
          </p:cNvPr>
          <p:cNvPicPr>
            <a:picLocks noChangeAspect="1"/>
          </p:cNvPicPr>
          <p:nvPr/>
        </p:nvPicPr>
        <p:blipFill>
          <a:blip r:embed="rId4">
            <a:alphaModFix amt="60000"/>
          </a:blip>
          <a:srcRect l="11384" r="4394"/>
          <a:stretch>
            <a:fillRect/>
          </a:stretch>
        </p:blipFill>
        <p:spPr>
          <a:xfrm>
            <a:off x="1524016" y="857258"/>
            <a:ext cx="4571985" cy="5143493"/>
          </a:xfrm>
          <a:prstGeom prst="rect">
            <a:avLst/>
          </a:prstGeom>
        </p:spPr>
      </p:pic>
      <p:pic>
        <p:nvPicPr>
          <p:cNvPr id="1026" name="Picture 2" descr="Smiths Bible Dictionary: More than 6,000 Detailed Definitions, Articles,  and Illustrations: Smith, William: 9780785252023: Books - Amazon.ca">
            <a:extLst>
              <a:ext uri="{FF2B5EF4-FFF2-40B4-BE49-F238E27FC236}">
                <a16:creationId xmlns:a16="http://schemas.microsoft.com/office/drawing/2014/main" id="{89B43D66-C609-1514-4A0D-F8906D84DC1D}"/>
              </a:ext>
            </a:extLst>
          </p:cNvPr>
          <p:cNvPicPr>
            <a:picLocks noChangeAspect="1" noChangeArrowheads="1"/>
          </p:cNvPicPr>
          <p:nvPr/>
        </p:nvPicPr>
        <p:blipFill>
          <a:blip r:embed="rId5">
            <a:alphaModFix amt="60000"/>
            <a:extLst>
              <a:ext uri="{28A0092B-C50C-407E-A947-70E740481C1C}">
                <a14:useLocalDpi xmlns:a14="http://schemas.microsoft.com/office/drawing/2010/main" val="0"/>
              </a:ext>
            </a:extLst>
          </a:blip>
          <a:srcRect t="11722" r="1" b="15997"/>
          <a:stretch>
            <a:fillRect/>
          </a:stretch>
        </p:blipFill>
        <p:spPr bwMode="auto">
          <a:xfrm>
            <a:off x="6096000" y="857258"/>
            <a:ext cx="4572000" cy="5143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815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BEE375-DD2C-F2BE-22AE-A49D4545517B}"/>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1351239-57E1-F398-A6CE-558E660D1B22}"/>
              </a:ext>
            </a:extLst>
          </p:cNvPr>
          <p:cNvSpPr>
            <a:spLocks noGrp="1"/>
          </p:cNvSpPr>
          <p:nvPr>
            <p:ph type="title"/>
          </p:nvPr>
        </p:nvSpPr>
        <p:spPr>
          <a:xfrm>
            <a:off x="2006601" y="1339852"/>
            <a:ext cx="3375966" cy="3425353"/>
          </a:xfrm>
        </p:spPr>
        <p:txBody>
          <a:bodyPr vert="horz" lIns="68580" tIns="34290" rIns="68580" bIns="34290" rtlCol="0" anchor="b">
            <a:normAutofit/>
          </a:bodyPr>
          <a:lstStyle/>
          <a:p>
            <a:r>
              <a:rPr lang="en-US" b="1"/>
              <a:t>Tools for understanding the Bible</a:t>
            </a:r>
            <a:br>
              <a:rPr lang="en-US"/>
            </a:br>
            <a:r>
              <a:rPr lang="en-US"/>
              <a:t>Green's Interlinear Bible</a:t>
            </a:r>
            <a:br>
              <a:rPr lang="en-US"/>
            </a:br>
            <a:br>
              <a:rPr lang="en-US"/>
            </a:br>
            <a:endParaRPr lang="en-US"/>
          </a:p>
        </p:txBody>
      </p:sp>
      <p:pic>
        <p:nvPicPr>
          <p:cNvPr id="7" name="Picture 6" descr="Open interlinear Bible on a desk"/>
          <p:cNvPicPr>
            <a:picLocks noChangeAspect="1"/>
          </p:cNvPicPr>
          <p:nvPr/>
        </p:nvPicPr>
        <p:blipFill>
          <a:blip r:embed="rId3"/>
          <a:srcRect t="8019" r="2" b="15212"/>
          <a:stretch>
            <a:fillRect/>
          </a:stretch>
        </p:blipFill>
        <p:spPr>
          <a:xfrm>
            <a:off x="5472041" y="857258"/>
            <a:ext cx="5195961"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742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4541" y="993432"/>
            <a:ext cx="8867728" cy="487581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descr="A page of a book&#10;&#10;AI-generated content may be incorrect.">
            <a:extLst>
              <a:ext uri="{FF2B5EF4-FFF2-40B4-BE49-F238E27FC236}">
                <a16:creationId xmlns:a16="http://schemas.microsoft.com/office/drawing/2014/main" id="{B4954653-C206-9D4A-6942-E3E1DDA40389}"/>
              </a:ext>
            </a:extLst>
          </p:cNvPr>
          <p:cNvPicPr>
            <a:picLocks noChangeAspect="1"/>
          </p:cNvPicPr>
          <p:nvPr/>
        </p:nvPicPr>
        <p:blipFill>
          <a:blip r:embed="rId3">
            <a:alphaModFix amt="60000"/>
          </a:blip>
          <a:srcRect l="991" r="16596" b="1"/>
          <a:stretch>
            <a:fillRect/>
          </a:stretch>
        </p:blipFill>
        <p:spPr>
          <a:xfrm rot="5400000">
            <a:off x="1445256" y="1180386"/>
            <a:ext cx="4874838" cy="4436269"/>
          </a:xfrm>
          <a:prstGeom prst="rect">
            <a:avLst/>
          </a:prstGeom>
        </p:spPr>
      </p:pic>
      <p:pic>
        <p:nvPicPr>
          <p:cNvPr id="4" name="Content Placeholder 3" descr="A page of a book with text&#10;&#10;AI-generated content may be incorrect.">
            <a:extLst>
              <a:ext uri="{FF2B5EF4-FFF2-40B4-BE49-F238E27FC236}">
                <a16:creationId xmlns:a16="http://schemas.microsoft.com/office/drawing/2014/main" id="{3A8ECB1C-4CA0-F25E-5BCB-853991F39488}"/>
              </a:ext>
            </a:extLst>
          </p:cNvPr>
          <p:cNvPicPr>
            <a:picLocks noChangeAspect="1"/>
          </p:cNvPicPr>
          <p:nvPr/>
        </p:nvPicPr>
        <p:blipFill>
          <a:blip r:embed="rId4">
            <a:alphaModFix amt="60000"/>
          </a:blip>
          <a:srcRect l="16605" r="982" b="1"/>
          <a:stretch>
            <a:fillRect/>
          </a:stretch>
        </p:blipFill>
        <p:spPr>
          <a:xfrm rot="5400000">
            <a:off x="5917561" y="1199868"/>
            <a:ext cx="4847186" cy="4491575"/>
          </a:xfrm>
          <a:prstGeom prst="rect">
            <a:avLst/>
          </a:prstGeom>
        </p:spPr>
      </p:pic>
      <p:sp>
        <p:nvSpPr>
          <p:cNvPr id="6" name="TextBox 5">
            <a:extLst>
              <a:ext uri="{FF2B5EF4-FFF2-40B4-BE49-F238E27FC236}">
                <a16:creationId xmlns:a16="http://schemas.microsoft.com/office/drawing/2014/main" id="{1C7EC68B-D5C7-ACDA-9D5B-F43A95F256C1}"/>
              </a:ext>
            </a:extLst>
          </p:cNvPr>
          <p:cNvSpPr txBox="1"/>
          <p:nvPr/>
        </p:nvSpPr>
        <p:spPr>
          <a:xfrm>
            <a:off x="3238500" y="3585701"/>
            <a:ext cx="2057400" cy="27432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sz="1350"/>
          </a:p>
        </p:txBody>
      </p:sp>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2D329D58-A644-8EBA-6CCB-AA83C9664F44}"/>
                  </a:ext>
                </a:extLst>
              </p14:cNvPr>
              <p14:cNvContentPartPr/>
              <p14:nvPr/>
            </p14:nvContentPartPr>
            <p14:xfrm>
              <a:off x="3008056" y="2700798"/>
              <a:ext cx="1602902" cy="9218"/>
            </p14:xfrm>
          </p:contentPart>
        </mc:Choice>
        <mc:Fallback xmlns="">
          <p:pic>
            <p:nvPicPr>
              <p:cNvPr id="8" name="Ink 7">
                <a:extLst>
                  <a:ext uri="{FF2B5EF4-FFF2-40B4-BE49-F238E27FC236}">
                    <a16:creationId xmlns:a16="http://schemas.microsoft.com/office/drawing/2014/main" id="{2D329D58-A644-8EBA-6CCB-AA83C9664F44}"/>
                  </a:ext>
                </a:extLst>
              </p:cNvPr>
              <p:cNvPicPr/>
              <p:nvPr/>
            </p:nvPicPr>
            <p:blipFill>
              <a:blip r:embed="rId6"/>
              <a:stretch>
                <a:fillRect/>
              </a:stretch>
            </p:blipFill>
            <p:spPr>
              <a:xfrm>
                <a:off x="2954074" y="2598376"/>
                <a:ext cx="1710506" cy="21372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6AB1F50F-0A61-8CA9-B8C8-4D69119AC16E}"/>
                  </a:ext>
                </a:extLst>
              </p14:cNvPr>
              <p14:cNvContentPartPr/>
              <p14:nvPr/>
            </p14:nvContentPartPr>
            <p14:xfrm>
              <a:off x="3016535" y="2866173"/>
              <a:ext cx="1604627" cy="28199"/>
            </p14:xfrm>
          </p:contentPart>
        </mc:Choice>
        <mc:Fallback xmlns="">
          <p:pic>
            <p:nvPicPr>
              <p:cNvPr id="9" name="Ink 8">
                <a:extLst>
                  <a:ext uri="{FF2B5EF4-FFF2-40B4-BE49-F238E27FC236}">
                    <a16:creationId xmlns:a16="http://schemas.microsoft.com/office/drawing/2014/main" id="{6AB1F50F-0A61-8CA9-B8C8-4D69119AC16E}"/>
                  </a:ext>
                </a:extLst>
              </p:cNvPr>
              <p:cNvPicPr/>
              <p:nvPr/>
            </p:nvPicPr>
            <p:blipFill>
              <a:blip r:embed="rId8"/>
              <a:stretch>
                <a:fillRect/>
              </a:stretch>
            </p:blipFill>
            <p:spPr>
              <a:xfrm>
                <a:off x="2962544" y="2759088"/>
                <a:ext cx="1712250" cy="242012"/>
              </a:xfrm>
              <a:prstGeom prst="rect">
                <a:avLst/>
              </a:prstGeom>
            </p:spPr>
          </p:pic>
        </mc:Fallback>
      </mc:AlternateContent>
      <p:sp>
        <p:nvSpPr>
          <p:cNvPr id="15" name="Arrow: Left 14">
            <a:extLst>
              <a:ext uri="{FF2B5EF4-FFF2-40B4-BE49-F238E27FC236}">
                <a16:creationId xmlns:a16="http://schemas.microsoft.com/office/drawing/2014/main" id="{0B20811F-A15E-B1E4-B7FF-147180668FFB}"/>
              </a:ext>
            </a:extLst>
          </p:cNvPr>
          <p:cNvSpPr/>
          <p:nvPr/>
        </p:nvSpPr>
        <p:spPr>
          <a:xfrm>
            <a:off x="10391467" y="2322872"/>
            <a:ext cx="272918" cy="96160"/>
          </a:xfrm>
          <a:prstGeom prst="leftArrow">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45026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900" y="925831"/>
            <a:ext cx="8458200" cy="450056"/>
          </a:xfrm>
        </p:spPr>
        <p:txBody>
          <a:bodyPr>
            <a:noAutofit/>
          </a:bodyPr>
          <a:lstStyle/>
          <a:p>
            <a:r>
              <a:rPr lang="en-US" sz="2700" b="1">
                <a:highlight>
                  <a:srgbClr val="00FFFF"/>
                </a:highlight>
              </a:rPr>
              <a:t>Hebrew Word Study: Two Different Creations</a:t>
            </a:r>
          </a:p>
        </p:txBody>
      </p:sp>
      <p:sp>
        <p:nvSpPr>
          <p:cNvPr id="3" name="Subtitle TextBox"/>
          <p:cNvSpPr txBox="1"/>
          <p:nvPr/>
        </p:nvSpPr>
        <p:spPr>
          <a:xfrm>
            <a:off x="1866900" y="1371601"/>
            <a:ext cx="8458200" cy="276999"/>
          </a:xfrm>
          <a:prstGeom prst="rect">
            <a:avLst/>
          </a:prstGeom>
          <a:noFill/>
        </p:spPr>
        <p:txBody>
          <a:bodyPr wrap="square" rtlCol="0">
            <a:spAutoFit/>
          </a:bodyPr>
          <a:lstStyle/>
          <a:p>
            <a:r>
              <a:rPr lang="en-US" sz="1200" i="1"/>
              <a:t>Comparing the Hebrew verbs behind “Let Us make man” (Genesis 1:26) and “the LORD God formed man” (Genesis 2:7)</a:t>
            </a:r>
          </a:p>
        </p:txBody>
      </p:sp>
      <p:graphicFrame>
        <p:nvGraphicFramePr>
          <p:cNvPr id="4" name="Table Gen 1 26"/>
          <p:cNvGraphicFramePr>
            <a:graphicFrameLocks noGrp="1"/>
          </p:cNvGraphicFramePr>
          <p:nvPr/>
        </p:nvGraphicFramePr>
        <p:xfrm>
          <a:off x="1752601" y="1757364"/>
          <a:ext cx="4229101" cy="2421255"/>
        </p:xfrm>
        <a:graphic>
          <a:graphicData uri="http://schemas.openxmlformats.org/drawingml/2006/table">
            <a:tbl>
              <a:tblPr firstRow="1">
                <a:tableStyleId>{5940675A-B579-460E-94D1-54222C63F5DA}</a:tableStyleId>
              </a:tblPr>
              <a:tblGrid>
                <a:gridCol w="1228725">
                  <a:extLst>
                    <a:ext uri="{9D8B030D-6E8A-4147-A177-3AD203B41FA5}">
                      <a16:colId xmlns:a16="http://schemas.microsoft.com/office/drawing/2014/main" val="20000"/>
                    </a:ext>
                  </a:extLst>
                </a:gridCol>
                <a:gridCol w="1500188">
                  <a:extLst>
                    <a:ext uri="{9D8B030D-6E8A-4147-A177-3AD203B41FA5}">
                      <a16:colId xmlns:a16="http://schemas.microsoft.com/office/drawing/2014/main" val="20001"/>
                    </a:ext>
                  </a:extLst>
                </a:gridCol>
                <a:gridCol w="1500188">
                  <a:extLst>
                    <a:ext uri="{9D8B030D-6E8A-4147-A177-3AD203B41FA5}">
                      <a16:colId xmlns:a16="http://schemas.microsoft.com/office/drawing/2014/main" val="20002"/>
                    </a:ext>
                  </a:extLst>
                </a:gridCol>
              </a:tblGrid>
              <a:tr h="434340">
                <a:tc gridSpan="3">
                  <a:txBody>
                    <a:bodyPr/>
                    <a:lstStyle/>
                    <a:p>
                      <a:pPr algn="ctr"/>
                      <a:r>
                        <a:rPr lang="he-IL" sz="1400" b="1">
                          <a:solidFill>
                            <a:srgbClr val="000000"/>
                          </a:solidFill>
                          <a:cs typeface="Noto Serif Hebrew"/>
                        </a:rPr>
                        <a:t>Genesis 1:26 — נַעֲשֶׂה (Na’aseh)</a:t>
                      </a:r>
                    </a:p>
                    <a:p>
                      <a:pPr algn="ctr"/>
                      <a:r>
                        <a:rPr lang="en-US" sz="1100" i="1">
                          <a:solidFill>
                            <a:srgbClr val="000000"/>
                          </a:solidFill>
                        </a:rPr>
                        <a:t>“Let Us make”</a:t>
                      </a:r>
                    </a:p>
                  </a:txBody>
                  <a:tcPr marL="68580" marR="68580" marT="34290" marB="34290" anchor="ctr">
                    <a:solidFill>
                      <a:srgbClr val="00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257175">
                <a:tc>
                  <a:txBody>
                    <a:bodyPr/>
                    <a:lstStyle/>
                    <a:p>
                      <a:pPr algn="ctr"/>
                      <a:r>
                        <a:rPr lang="en-US" sz="1100" b="1"/>
                        <a:t>Letter</a:t>
                      </a:r>
                    </a:p>
                  </a:txBody>
                  <a:tcPr marL="68580" marR="68580" marT="34290" marB="34290" anchor="ctr">
                    <a:solidFill>
                      <a:srgbClr val="E7E6E6"/>
                    </a:solidFill>
                  </a:tcPr>
                </a:tc>
                <a:tc>
                  <a:txBody>
                    <a:bodyPr/>
                    <a:lstStyle/>
                    <a:p>
                      <a:pPr algn="ctr"/>
                      <a:r>
                        <a:rPr lang="en-US" sz="1100" b="1"/>
                        <a:t>Name</a:t>
                      </a:r>
                    </a:p>
                  </a:txBody>
                  <a:tcPr marL="68580" marR="68580" marT="34290" marB="34290" anchor="ctr">
                    <a:solidFill>
                      <a:srgbClr val="E7E6E6"/>
                    </a:solidFill>
                  </a:tcPr>
                </a:tc>
                <a:tc>
                  <a:txBody>
                    <a:bodyPr/>
                    <a:lstStyle/>
                    <a:p>
                      <a:pPr algn="ctr"/>
                      <a:r>
                        <a:rPr lang="en-US" sz="1100" b="1"/>
                        <a:t>Sound</a:t>
                      </a:r>
                    </a:p>
                  </a:txBody>
                  <a:tcPr marL="68580" marR="68580" marT="34290" marB="34290" anchor="ctr">
                    <a:solidFill>
                      <a:srgbClr val="E7E6E6"/>
                    </a:solidFill>
                  </a:tcPr>
                </a:tc>
                <a:extLst>
                  <a:ext uri="{0D108BD9-81ED-4DB2-BD59-A6C34878D82A}">
                    <a16:rowId xmlns:a16="http://schemas.microsoft.com/office/drawing/2014/main" val="10001"/>
                  </a:ext>
                </a:extLst>
              </a:tr>
              <a:tr h="342900">
                <a:tc>
                  <a:txBody>
                    <a:bodyPr/>
                    <a:lstStyle/>
                    <a:p>
                      <a:pPr algn="ctr"/>
                      <a:r>
                        <a:rPr lang="he-IL" sz="1800">
                          <a:cs typeface="Noto Serif Hebrew"/>
                        </a:rPr>
                        <a:t>נ</a:t>
                      </a:r>
                    </a:p>
                  </a:txBody>
                  <a:tcPr marL="68580" marR="68580" marT="34290" marB="34290" anchor="ctr"/>
                </a:tc>
                <a:tc>
                  <a:txBody>
                    <a:bodyPr/>
                    <a:lstStyle/>
                    <a:p>
                      <a:pPr algn="ctr"/>
                      <a:r>
                        <a:rPr lang="en-US" sz="1100"/>
                        <a:t>Nun</a:t>
                      </a:r>
                    </a:p>
                  </a:txBody>
                  <a:tcPr marL="68580" marR="68580" marT="34290" marB="34290" anchor="ctr"/>
                </a:tc>
                <a:tc>
                  <a:txBody>
                    <a:bodyPr/>
                    <a:lstStyle/>
                    <a:p>
                      <a:pPr algn="ctr"/>
                      <a:r>
                        <a:rPr lang="en-US" sz="1100"/>
                        <a:t>N</a:t>
                      </a:r>
                    </a:p>
                  </a:txBody>
                  <a:tcPr marL="68580" marR="68580" marT="34290" marB="34290" anchor="ctr"/>
                </a:tc>
                <a:extLst>
                  <a:ext uri="{0D108BD9-81ED-4DB2-BD59-A6C34878D82A}">
                    <a16:rowId xmlns:a16="http://schemas.microsoft.com/office/drawing/2014/main" val="10002"/>
                  </a:ext>
                </a:extLst>
              </a:tr>
              <a:tr h="342900">
                <a:tc>
                  <a:txBody>
                    <a:bodyPr/>
                    <a:lstStyle/>
                    <a:p>
                      <a:pPr algn="ctr"/>
                      <a:r>
                        <a:rPr lang="he-IL" sz="1800">
                          <a:cs typeface="Noto Serif Hebrew"/>
                        </a:rPr>
                        <a:t>ע</a:t>
                      </a:r>
                    </a:p>
                  </a:txBody>
                  <a:tcPr marL="68580" marR="68580" marT="34290" marB="34290" anchor="ctr"/>
                </a:tc>
                <a:tc>
                  <a:txBody>
                    <a:bodyPr/>
                    <a:lstStyle/>
                    <a:p>
                      <a:pPr algn="ctr"/>
                      <a:r>
                        <a:rPr lang="en-US" sz="1100"/>
                        <a:t>Ayin</a:t>
                      </a:r>
                    </a:p>
                  </a:txBody>
                  <a:tcPr marL="68580" marR="68580" marT="34290" marB="34290" anchor="ctr"/>
                </a:tc>
                <a:tc>
                  <a:txBody>
                    <a:bodyPr/>
                    <a:lstStyle/>
                    <a:p>
                      <a:pPr algn="ctr"/>
                      <a:r>
                        <a:rPr lang="en-US" sz="1100"/>
                        <a:t>(silent guttural)</a:t>
                      </a:r>
                    </a:p>
                  </a:txBody>
                  <a:tcPr marL="68580" marR="68580" marT="34290" marB="34290" anchor="ctr"/>
                </a:tc>
                <a:extLst>
                  <a:ext uri="{0D108BD9-81ED-4DB2-BD59-A6C34878D82A}">
                    <a16:rowId xmlns:a16="http://schemas.microsoft.com/office/drawing/2014/main" val="10003"/>
                  </a:ext>
                </a:extLst>
              </a:tr>
              <a:tr h="342900">
                <a:tc>
                  <a:txBody>
                    <a:bodyPr/>
                    <a:lstStyle/>
                    <a:p>
                      <a:pPr algn="ctr"/>
                      <a:r>
                        <a:rPr lang="he-IL" sz="1800">
                          <a:cs typeface="Noto Serif Hebrew"/>
                        </a:rPr>
                        <a:t>שׂ</a:t>
                      </a:r>
                    </a:p>
                  </a:txBody>
                  <a:tcPr marL="68580" marR="68580" marT="34290" marB="34290" anchor="ctr"/>
                </a:tc>
                <a:tc>
                  <a:txBody>
                    <a:bodyPr/>
                    <a:lstStyle/>
                    <a:p>
                      <a:pPr algn="ctr"/>
                      <a:r>
                        <a:rPr lang="en-US" sz="1100"/>
                        <a:t>Sin</a:t>
                      </a:r>
                    </a:p>
                  </a:txBody>
                  <a:tcPr marL="68580" marR="68580" marT="34290" marB="34290" anchor="ctr"/>
                </a:tc>
                <a:tc>
                  <a:txBody>
                    <a:bodyPr/>
                    <a:lstStyle/>
                    <a:p>
                      <a:pPr algn="ctr"/>
                      <a:r>
                        <a:rPr lang="en-US" sz="1100"/>
                        <a:t>S</a:t>
                      </a:r>
                    </a:p>
                  </a:txBody>
                  <a:tcPr marL="68580" marR="68580" marT="34290" marB="34290" anchor="ctr"/>
                </a:tc>
                <a:extLst>
                  <a:ext uri="{0D108BD9-81ED-4DB2-BD59-A6C34878D82A}">
                    <a16:rowId xmlns:a16="http://schemas.microsoft.com/office/drawing/2014/main" val="10004"/>
                  </a:ext>
                </a:extLst>
              </a:tr>
              <a:tr h="342900">
                <a:tc>
                  <a:txBody>
                    <a:bodyPr/>
                    <a:lstStyle/>
                    <a:p>
                      <a:pPr algn="ctr"/>
                      <a:r>
                        <a:rPr lang="he-IL" sz="1800">
                          <a:cs typeface="Noto Serif Hebrew"/>
                        </a:rPr>
                        <a:t>ה</a:t>
                      </a:r>
                    </a:p>
                  </a:txBody>
                  <a:tcPr marL="68580" marR="68580" marT="34290" marB="34290" anchor="ctr"/>
                </a:tc>
                <a:tc>
                  <a:txBody>
                    <a:bodyPr/>
                    <a:lstStyle/>
                    <a:p>
                      <a:pPr algn="ctr"/>
                      <a:r>
                        <a:rPr lang="en-US" sz="1100"/>
                        <a:t>Heh</a:t>
                      </a:r>
                    </a:p>
                  </a:txBody>
                  <a:tcPr marL="68580" marR="68580" marT="34290" marB="34290" anchor="ctr"/>
                </a:tc>
                <a:tc>
                  <a:txBody>
                    <a:bodyPr/>
                    <a:lstStyle/>
                    <a:p>
                      <a:pPr algn="ctr"/>
                      <a:r>
                        <a:rPr lang="en-US" sz="1100"/>
                        <a:t>(soft H)</a:t>
                      </a:r>
                    </a:p>
                  </a:txBody>
                  <a:tcPr marL="68580" marR="68580" marT="34290" marB="34290" anchor="ctr"/>
                </a:tc>
                <a:extLst>
                  <a:ext uri="{0D108BD9-81ED-4DB2-BD59-A6C34878D82A}">
                    <a16:rowId xmlns:a16="http://schemas.microsoft.com/office/drawing/2014/main" val="10005"/>
                  </a:ext>
                </a:extLst>
              </a:tr>
              <a:tr h="342900">
                <a:tc gridSpan="3">
                  <a:txBody>
                    <a:bodyPr/>
                    <a:lstStyle/>
                    <a:p>
                      <a:pPr algn="ctr"/>
                      <a:r>
                        <a:rPr lang="en-US" sz="1000" b="1" i="1"/>
                        <a:t>Root: </a:t>
                      </a:r>
                      <a:r>
                        <a:rPr lang="he-IL" sz="1200" b="1" i="1">
                          <a:cs typeface="Noto Serif Hebrew"/>
                        </a:rPr>
                        <a:t>עשה</a:t>
                      </a:r>
                      <a:r>
                        <a:rPr lang="en-US" sz="1000" b="1" i="1"/>
                        <a:t> (ASAH) = to make, do, construct — a broad, general term</a:t>
                      </a:r>
                    </a:p>
                  </a:txBody>
                  <a:tcPr marL="68580" marR="68580" marT="34290" marB="34290" anchor="ctr">
                    <a:solidFill>
                      <a:srgbClr val="F2F2F2"/>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bl>
          </a:graphicData>
        </a:graphic>
      </p:graphicFrame>
      <p:graphicFrame>
        <p:nvGraphicFramePr>
          <p:cNvPr id="5" name="Table Gen 2 7"/>
          <p:cNvGraphicFramePr>
            <a:graphicFrameLocks noGrp="1"/>
          </p:cNvGraphicFramePr>
          <p:nvPr/>
        </p:nvGraphicFramePr>
        <p:xfrm>
          <a:off x="6210301" y="1757364"/>
          <a:ext cx="4229101" cy="2764155"/>
        </p:xfrm>
        <a:graphic>
          <a:graphicData uri="http://schemas.openxmlformats.org/drawingml/2006/table">
            <a:tbl>
              <a:tblPr firstRow="1">
                <a:tableStyleId>{5940675A-B579-460E-94D1-54222C63F5DA}</a:tableStyleId>
              </a:tblPr>
              <a:tblGrid>
                <a:gridCol w="1228725">
                  <a:extLst>
                    <a:ext uri="{9D8B030D-6E8A-4147-A177-3AD203B41FA5}">
                      <a16:colId xmlns:a16="http://schemas.microsoft.com/office/drawing/2014/main" val="20000"/>
                    </a:ext>
                  </a:extLst>
                </a:gridCol>
                <a:gridCol w="1500188">
                  <a:extLst>
                    <a:ext uri="{9D8B030D-6E8A-4147-A177-3AD203B41FA5}">
                      <a16:colId xmlns:a16="http://schemas.microsoft.com/office/drawing/2014/main" val="20001"/>
                    </a:ext>
                  </a:extLst>
                </a:gridCol>
                <a:gridCol w="1500188">
                  <a:extLst>
                    <a:ext uri="{9D8B030D-6E8A-4147-A177-3AD203B41FA5}">
                      <a16:colId xmlns:a16="http://schemas.microsoft.com/office/drawing/2014/main" val="20002"/>
                    </a:ext>
                  </a:extLst>
                </a:gridCol>
              </a:tblGrid>
              <a:tr h="434340">
                <a:tc gridSpan="3">
                  <a:txBody>
                    <a:bodyPr/>
                    <a:lstStyle/>
                    <a:p>
                      <a:pPr algn="ctr"/>
                      <a:r>
                        <a:rPr lang="he-IL" sz="1400" b="1">
                          <a:solidFill>
                            <a:srgbClr val="000000"/>
                          </a:solidFill>
                          <a:cs typeface="Noto Serif Hebrew"/>
                        </a:rPr>
                        <a:t>Genesis 2:7 — וַיִּיצֶר (Vayyitzer)</a:t>
                      </a:r>
                    </a:p>
                    <a:p>
                      <a:pPr algn="ctr"/>
                      <a:r>
                        <a:rPr lang="en-US" sz="1100" i="1">
                          <a:solidFill>
                            <a:srgbClr val="000000"/>
                          </a:solidFill>
                        </a:rPr>
                        <a:t>“And He formed”</a:t>
                      </a:r>
                    </a:p>
                  </a:txBody>
                  <a:tcPr marL="68580" marR="68580" marT="34290" marB="34290" anchor="ctr">
                    <a:solidFill>
                      <a:srgbClr val="00FFF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257175">
                <a:tc>
                  <a:txBody>
                    <a:bodyPr/>
                    <a:lstStyle/>
                    <a:p>
                      <a:pPr algn="ctr"/>
                      <a:r>
                        <a:rPr lang="en-US" sz="1100" b="1"/>
                        <a:t>Letter</a:t>
                      </a:r>
                    </a:p>
                  </a:txBody>
                  <a:tcPr marL="68580" marR="68580" marT="34290" marB="34290" anchor="ctr">
                    <a:solidFill>
                      <a:srgbClr val="E7E6E6"/>
                    </a:solidFill>
                  </a:tcPr>
                </a:tc>
                <a:tc>
                  <a:txBody>
                    <a:bodyPr/>
                    <a:lstStyle/>
                    <a:p>
                      <a:pPr algn="ctr"/>
                      <a:r>
                        <a:rPr lang="en-US" sz="1100" b="1"/>
                        <a:t>Name</a:t>
                      </a:r>
                    </a:p>
                  </a:txBody>
                  <a:tcPr marL="68580" marR="68580" marT="34290" marB="34290" anchor="ctr">
                    <a:solidFill>
                      <a:srgbClr val="E7E6E6"/>
                    </a:solidFill>
                  </a:tcPr>
                </a:tc>
                <a:tc>
                  <a:txBody>
                    <a:bodyPr/>
                    <a:lstStyle/>
                    <a:p>
                      <a:pPr algn="ctr"/>
                      <a:r>
                        <a:rPr lang="en-US" sz="1100" b="1"/>
                        <a:t>Sound</a:t>
                      </a:r>
                    </a:p>
                  </a:txBody>
                  <a:tcPr marL="68580" marR="68580" marT="34290" marB="34290" anchor="ctr">
                    <a:solidFill>
                      <a:srgbClr val="E7E6E6"/>
                    </a:solidFill>
                  </a:tcPr>
                </a:tc>
                <a:extLst>
                  <a:ext uri="{0D108BD9-81ED-4DB2-BD59-A6C34878D82A}">
                    <a16:rowId xmlns:a16="http://schemas.microsoft.com/office/drawing/2014/main" val="10001"/>
                  </a:ext>
                </a:extLst>
              </a:tr>
              <a:tr h="342900">
                <a:tc>
                  <a:txBody>
                    <a:bodyPr/>
                    <a:lstStyle/>
                    <a:p>
                      <a:pPr algn="ctr"/>
                      <a:r>
                        <a:rPr lang="he-IL" sz="1800">
                          <a:cs typeface="Noto Serif Hebrew"/>
                        </a:rPr>
                        <a:t>ו</a:t>
                      </a:r>
                    </a:p>
                  </a:txBody>
                  <a:tcPr marL="68580" marR="68580" marT="34290" marB="34290" anchor="ctr"/>
                </a:tc>
                <a:tc>
                  <a:txBody>
                    <a:bodyPr/>
                    <a:lstStyle/>
                    <a:p>
                      <a:pPr algn="ctr"/>
                      <a:r>
                        <a:rPr lang="en-US" sz="1100"/>
                        <a:t>Vav</a:t>
                      </a:r>
                    </a:p>
                  </a:txBody>
                  <a:tcPr marL="68580" marR="68580" marT="34290" marB="34290" anchor="ctr"/>
                </a:tc>
                <a:tc>
                  <a:txBody>
                    <a:bodyPr/>
                    <a:lstStyle/>
                    <a:p>
                      <a:pPr algn="ctr"/>
                      <a:r>
                        <a:rPr lang="en-US" sz="1100"/>
                        <a:t>V (“and”)</a:t>
                      </a:r>
                    </a:p>
                  </a:txBody>
                  <a:tcPr marL="68580" marR="68580" marT="34290" marB="34290" anchor="ctr"/>
                </a:tc>
                <a:extLst>
                  <a:ext uri="{0D108BD9-81ED-4DB2-BD59-A6C34878D82A}">
                    <a16:rowId xmlns:a16="http://schemas.microsoft.com/office/drawing/2014/main" val="10002"/>
                  </a:ext>
                </a:extLst>
              </a:tr>
              <a:tr h="342900">
                <a:tc>
                  <a:txBody>
                    <a:bodyPr/>
                    <a:lstStyle/>
                    <a:p>
                      <a:pPr algn="ctr"/>
                      <a:r>
                        <a:rPr lang="he-IL" sz="1800">
                          <a:cs typeface="Noto Serif Hebrew"/>
                        </a:rPr>
                        <a:t>י</a:t>
                      </a:r>
                    </a:p>
                  </a:txBody>
                  <a:tcPr marL="68580" marR="68580" marT="34290" marB="34290" anchor="ctr"/>
                </a:tc>
                <a:tc>
                  <a:txBody>
                    <a:bodyPr/>
                    <a:lstStyle/>
                    <a:p>
                      <a:pPr algn="ctr"/>
                      <a:r>
                        <a:rPr lang="en-US" sz="1100"/>
                        <a:t>Yod</a:t>
                      </a:r>
                    </a:p>
                  </a:txBody>
                  <a:tcPr marL="68580" marR="68580" marT="34290" marB="34290" anchor="ctr"/>
                </a:tc>
                <a:tc>
                  <a:txBody>
                    <a:bodyPr/>
                    <a:lstStyle/>
                    <a:p>
                      <a:pPr algn="ctr"/>
                      <a:r>
                        <a:rPr lang="en-US" sz="1100"/>
                        <a:t>Y (prefix)</a:t>
                      </a:r>
                    </a:p>
                  </a:txBody>
                  <a:tcPr marL="68580" marR="68580" marT="34290" marB="34290" anchor="ctr"/>
                </a:tc>
                <a:extLst>
                  <a:ext uri="{0D108BD9-81ED-4DB2-BD59-A6C34878D82A}">
                    <a16:rowId xmlns:a16="http://schemas.microsoft.com/office/drawing/2014/main" val="10003"/>
                  </a:ext>
                </a:extLst>
              </a:tr>
              <a:tr h="342900">
                <a:tc>
                  <a:txBody>
                    <a:bodyPr/>
                    <a:lstStyle/>
                    <a:p>
                      <a:pPr algn="ctr"/>
                      <a:r>
                        <a:rPr lang="he-IL" sz="1800">
                          <a:cs typeface="Noto Serif Hebrew"/>
                        </a:rPr>
                        <a:t>י</a:t>
                      </a:r>
                    </a:p>
                  </a:txBody>
                  <a:tcPr marL="68580" marR="68580" marT="34290" marB="34290" anchor="ctr"/>
                </a:tc>
                <a:tc>
                  <a:txBody>
                    <a:bodyPr/>
                    <a:lstStyle/>
                    <a:p>
                      <a:pPr algn="ctr"/>
                      <a:r>
                        <a:rPr lang="en-US" sz="1100"/>
                        <a:t>Yod</a:t>
                      </a:r>
                    </a:p>
                  </a:txBody>
                  <a:tcPr marL="68580" marR="68580" marT="34290" marB="34290" anchor="ctr"/>
                </a:tc>
                <a:tc>
                  <a:txBody>
                    <a:bodyPr/>
                    <a:lstStyle/>
                    <a:p>
                      <a:pPr algn="ctr"/>
                      <a:r>
                        <a:rPr lang="en-US" sz="1100"/>
                        <a:t>Y (root)</a:t>
                      </a:r>
                    </a:p>
                  </a:txBody>
                  <a:tcPr marL="68580" marR="68580" marT="34290" marB="34290" anchor="ctr"/>
                </a:tc>
                <a:extLst>
                  <a:ext uri="{0D108BD9-81ED-4DB2-BD59-A6C34878D82A}">
                    <a16:rowId xmlns:a16="http://schemas.microsoft.com/office/drawing/2014/main" val="10004"/>
                  </a:ext>
                </a:extLst>
              </a:tr>
              <a:tr h="342900">
                <a:tc>
                  <a:txBody>
                    <a:bodyPr/>
                    <a:lstStyle/>
                    <a:p>
                      <a:pPr algn="ctr"/>
                      <a:r>
                        <a:rPr lang="he-IL" sz="1800">
                          <a:cs typeface="Noto Serif Hebrew"/>
                        </a:rPr>
                        <a:t>צ</a:t>
                      </a:r>
                    </a:p>
                  </a:txBody>
                  <a:tcPr marL="68580" marR="68580" marT="34290" marB="34290" anchor="ctr"/>
                </a:tc>
                <a:tc>
                  <a:txBody>
                    <a:bodyPr/>
                    <a:lstStyle/>
                    <a:p>
                      <a:pPr algn="ctr"/>
                      <a:r>
                        <a:rPr lang="en-US" sz="1100"/>
                        <a:t>Tsade</a:t>
                      </a:r>
                    </a:p>
                  </a:txBody>
                  <a:tcPr marL="68580" marR="68580" marT="34290" marB="34290" anchor="ctr"/>
                </a:tc>
                <a:tc>
                  <a:txBody>
                    <a:bodyPr/>
                    <a:lstStyle/>
                    <a:p>
                      <a:pPr algn="ctr"/>
                      <a:r>
                        <a:rPr lang="en-US" sz="1100"/>
                        <a:t>TS</a:t>
                      </a:r>
                    </a:p>
                  </a:txBody>
                  <a:tcPr marL="68580" marR="68580" marT="34290" marB="34290" anchor="ctr"/>
                </a:tc>
                <a:extLst>
                  <a:ext uri="{0D108BD9-81ED-4DB2-BD59-A6C34878D82A}">
                    <a16:rowId xmlns:a16="http://schemas.microsoft.com/office/drawing/2014/main" val="10005"/>
                  </a:ext>
                </a:extLst>
              </a:tr>
              <a:tr h="342900">
                <a:tc>
                  <a:txBody>
                    <a:bodyPr/>
                    <a:lstStyle/>
                    <a:p>
                      <a:pPr algn="ctr"/>
                      <a:r>
                        <a:rPr lang="he-IL" sz="1800">
                          <a:cs typeface="Noto Serif Hebrew"/>
                        </a:rPr>
                        <a:t>ר</a:t>
                      </a:r>
                    </a:p>
                  </a:txBody>
                  <a:tcPr marL="68580" marR="68580" marT="34290" marB="34290" anchor="ctr"/>
                </a:tc>
                <a:tc>
                  <a:txBody>
                    <a:bodyPr/>
                    <a:lstStyle/>
                    <a:p>
                      <a:pPr algn="ctr"/>
                      <a:r>
                        <a:rPr lang="en-US" sz="1100"/>
                        <a:t>Resh</a:t>
                      </a:r>
                    </a:p>
                  </a:txBody>
                  <a:tcPr marL="68580" marR="68580" marT="34290" marB="34290" anchor="ctr"/>
                </a:tc>
                <a:tc>
                  <a:txBody>
                    <a:bodyPr/>
                    <a:lstStyle/>
                    <a:p>
                      <a:pPr algn="ctr"/>
                      <a:r>
                        <a:rPr lang="en-US" sz="1100"/>
                        <a:t>R</a:t>
                      </a:r>
                    </a:p>
                  </a:txBody>
                  <a:tcPr marL="68580" marR="68580" marT="34290" marB="34290" anchor="ctr"/>
                </a:tc>
                <a:extLst>
                  <a:ext uri="{0D108BD9-81ED-4DB2-BD59-A6C34878D82A}">
                    <a16:rowId xmlns:a16="http://schemas.microsoft.com/office/drawing/2014/main" val="10006"/>
                  </a:ext>
                </a:extLst>
              </a:tr>
              <a:tr h="342900">
                <a:tc gridSpan="3">
                  <a:txBody>
                    <a:bodyPr/>
                    <a:lstStyle/>
                    <a:p>
                      <a:pPr algn="ctr"/>
                      <a:r>
                        <a:rPr lang="en-US" sz="1000" b="1" i="1"/>
                        <a:t>Root: </a:t>
                      </a:r>
                      <a:r>
                        <a:rPr lang="he-IL" sz="1200" b="1" i="1">
                          <a:cs typeface="Noto Serif Hebrew"/>
                        </a:rPr>
                        <a:t>יצר</a:t>
                      </a:r>
                      <a:r>
                        <a:rPr lang="en-US" sz="1000" b="1" i="1"/>
                        <a:t> (YATZAR) = to form/fashion like a potter molds clay</a:t>
                      </a:r>
                    </a:p>
                  </a:txBody>
                  <a:tcPr marL="68580" marR="68580" marT="34290" marB="34290" anchor="ctr">
                    <a:solidFill>
                      <a:srgbClr val="F2F2F2"/>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7"/>
                  </a:ext>
                </a:extLst>
              </a:tr>
            </a:tbl>
          </a:graphicData>
        </a:graphic>
      </p:graphicFrame>
      <p:sp>
        <p:nvSpPr>
          <p:cNvPr id="6" name="Summary Callout"/>
          <p:cNvSpPr txBox="1"/>
          <p:nvPr/>
        </p:nvSpPr>
        <p:spPr>
          <a:xfrm>
            <a:off x="1752600" y="4457701"/>
            <a:ext cx="8686800" cy="1457325"/>
          </a:xfrm>
          <a:prstGeom prst="rect">
            <a:avLst/>
          </a:prstGeom>
          <a:solidFill>
            <a:srgbClr val="F2F2F2"/>
          </a:solidFill>
          <a:ln w="12700">
            <a:solidFill>
              <a:srgbClr val="000000"/>
            </a:solidFill>
          </a:ln>
        </p:spPr>
        <p:txBody>
          <a:bodyPr wrap="square" lIns="102870" tIns="68580" rIns="102870" bIns="68580" anchor="ctr">
            <a:normAutofit/>
          </a:bodyPr>
          <a:lstStyle/>
          <a:p>
            <a:r>
              <a:rPr lang="en-US" sz="1125" b="1"/>
              <a:t>Key distinction: </a:t>
            </a:r>
            <a:r>
              <a:rPr lang="en-US" sz="1125"/>
              <a:t>Genesis 1:26 uses ASAH — a broad, general word for “make” — to describe mankind (</a:t>
            </a:r>
            <a:r>
              <a:rPr lang="he-IL" sz="1125">
                <a:cs typeface="Noto Serif Hebrew"/>
              </a:rPr>
              <a:t>אָדָם</a:t>
            </a:r>
            <a:r>
              <a:rPr lang="en-US" sz="1125"/>
              <a:t> Adam, no definite article) as a class — male and female, a population. Genesis 2:7 uses YATZAR — a specific, hands-on “forming,” like a potter shaping clay — to describe </a:t>
            </a:r>
            <a:r>
              <a:rPr lang="en-US" sz="1125" b="1"/>
              <a:t>THE</a:t>
            </a:r>
            <a:r>
              <a:rPr lang="en-US" sz="1125"/>
              <a:t> man (</a:t>
            </a:r>
            <a:r>
              <a:rPr lang="he-IL" sz="1125">
                <a:cs typeface="Noto Serif Hebrew"/>
              </a:rPr>
              <a:t>הָאָדָם</a:t>
            </a:r>
            <a:r>
              <a:rPr lang="en-US" sz="1125"/>
              <a:t> Ha-Adam, WITH the definite article “ha-”) — one specific, particular individual, formed from the dust and given the breath of life directly by God.</a:t>
            </a:r>
          </a:p>
        </p:txBody>
      </p:sp>
    </p:spTree>
    <p:extLst>
      <p:ext uri="{BB962C8B-B14F-4D97-AF65-F5344CB8AC3E}">
        <p14:creationId xmlns:p14="http://schemas.microsoft.com/office/powerpoint/2010/main" val="1320850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inting of a person holding a stick&#10;&#10;AI-generated content may be incorrect.">
            <a:extLst>
              <a:ext uri="{FF2B5EF4-FFF2-40B4-BE49-F238E27FC236}">
                <a16:creationId xmlns:a16="http://schemas.microsoft.com/office/drawing/2014/main" id="{0C860587-42D2-9EFE-B036-A31E60E02762}"/>
              </a:ext>
            </a:extLst>
          </p:cNvPr>
          <p:cNvPicPr>
            <a:picLocks noChangeAspect="1"/>
          </p:cNvPicPr>
          <p:nvPr/>
        </p:nvPicPr>
        <p:blipFill>
          <a:blip r:embed="rId3"/>
          <a:srcRect t="2642" b="2642"/>
          <a:stretch>
            <a:fillRect/>
          </a:stretch>
        </p:blipFill>
        <p:spPr>
          <a:xfrm>
            <a:off x="8234795" y="1160318"/>
            <a:ext cx="2294660" cy="2603095"/>
          </a:xfrm>
          <a:prstGeom prst="rect">
            <a:avLst/>
          </a:prstGeom>
        </p:spPr>
      </p:pic>
      <p:sp>
        <p:nvSpPr>
          <p:cNvPr id="5" name="TextBox 4">
            <a:extLst>
              <a:ext uri="{FF2B5EF4-FFF2-40B4-BE49-F238E27FC236}">
                <a16:creationId xmlns:a16="http://schemas.microsoft.com/office/drawing/2014/main" id="{586ACE11-135B-7E10-AD90-2475F52754B1}"/>
              </a:ext>
            </a:extLst>
          </p:cNvPr>
          <p:cNvSpPr txBox="1"/>
          <p:nvPr/>
        </p:nvSpPr>
        <p:spPr>
          <a:xfrm>
            <a:off x="1752602" y="967677"/>
            <a:ext cx="6482194" cy="492264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lnSpc>
                <a:spcPct val="90000"/>
              </a:lnSpc>
              <a:spcBef>
                <a:spcPts val="750"/>
              </a:spcBef>
              <a:buFont typeface="Arial"/>
              <a:buChar char="•"/>
            </a:pPr>
            <a:r>
              <a:rPr lang="en-US" sz="900"/>
              <a:t>One last thing before finishing up with Adam. We need to understand this word "ruddy" it's only used 4 times in the bible. </a:t>
            </a:r>
          </a:p>
          <a:p>
            <a:pPr marL="214313" indent="-214313">
              <a:lnSpc>
                <a:spcPct val="90000"/>
              </a:lnSpc>
              <a:spcBef>
                <a:spcPts val="750"/>
              </a:spcBef>
              <a:buFont typeface="Arial"/>
              <a:buChar char="•"/>
            </a:pPr>
            <a:r>
              <a:rPr lang="en-US" sz="900" b="1">
                <a:solidFill>
                  <a:srgbClr val="C00000"/>
                </a:solidFill>
                <a:highlight>
                  <a:srgbClr val="FFFFFF"/>
                </a:highlight>
                <a:latin typeface="Verdana"/>
                <a:ea typeface="Verdana"/>
              </a:rPr>
              <a:t>Strong's Concordance definition </a:t>
            </a:r>
            <a:endParaRPr lang="en-US" sz="900">
              <a:latin typeface="Verdana"/>
              <a:ea typeface="Verdana"/>
            </a:endParaRPr>
          </a:p>
          <a:p>
            <a:pPr marL="214313" indent="-214313">
              <a:lnSpc>
                <a:spcPct val="90000"/>
              </a:lnSpc>
              <a:spcBef>
                <a:spcPts val="750"/>
              </a:spcBef>
              <a:buFont typeface="Arial"/>
              <a:buChar char="•"/>
            </a:pPr>
            <a:r>
              <a:rPr lang="en-US" sz="900">
                <a:solidFill>
                  <a:srgbClr val="C00000"/>
                </a:solidFill>
                <a:highlight>
                  <a:srgbClr val="FFFFFF"/>
                </a:highlight>
                <a:latin typeface="Verdana"/>
                <a:ea typeface="Verdana"/>
              </a:rPr>
              <a:t>red, ruddy</a:t>
            </a:r>
            <a:endParaRPr lang="en-US" sz="900">
              <a:latin typeface="Verdana"/>
              <a:ea typeface="Verdana"/>
            </a:endParaRPr>
          </a:p>
          <a:p>
            <a:pPr marL="214313" indent="-214313">
              <a:lnSpc>
                <a:spcPct val="90000"/>
              </a:lnSpc>
              <a:spcBef>
                <a:spcPts val="750"/>
              </a:spcBef>
              <a:buFont typeface="Arial"/>
              <a:buChar char="•"/>
            </a:pPr>
            <a:r>
              <a:rPr lang="en-US" sz="900">
                <a:solidFill>
                  <a:srgbClr val="C00000"/>
                </a:solidFill>
                <a:highlight>
                  <a:srgbClr val="FFFFFF"/>
                </a:highlight>
                <a:latin typeface="Verdana"/>
                <a:ea typeface="Verdana"/>
              </a:rPr>
              <a:t>Or (fully) </a:t>
            </a:r>
            <a:r>
              <a:rPr lang="en-US" sz="900" err="1">
                <a:solidFill>
                  <a:srgbClr val="C00000"/>
                </a:solidFill>
                <a:highlight>
                  <a:srgbClr val="FFFFFF"/>
                </a:highlight>
                <a:latin typeface="Verdana"/>
                <a:ea typeface="Verdana"/>
              </a:rPr>
              <a:t>admowniy</a:t>
            </a:r>
            <a:r>
              <a:rPr lang="en-US" sz="900">
                <a:solidFill>
                  <a:srgbClr val="C00000"/>
                </a:solidFill>
                <a:highlight>
                  <a:srgbClr val="FFFFFF"/>
                </a:highlight>
                <a:latin typeface="Verdana"/>
                <a:ea typeface="Verdana"/>
              </a:rPr>
              <a:t> {ad-</a:t>
            </a:r>
            <a:r>
              <a:rPr lang="en-US" sz="900" err="1">
                <a:solidFill>
                  <a:srgbClr val="C00000"/>
                </a:solidFill>
                <a:highlight>
                  <a:srgbClr val="FFFFFF"/>
                </a:highlight>
                <a:latin typeface="Verdana"/>
                <a:ea typeface="Verdana"/>
              </a:rPr>
              <a:t>mo</a:t>
            </a:r>
            <a:r>
              <a:rPr lang="en-US" sz="900">
                <a:solidFill>
                  <a:srgbClr val="C00000"/>
                </a:solidFill>
                <a:highlight>
                  <a:srgbClr val="FFFFFF"/>
                </a:highlight>
                <a:latin typeface="Verdana"/>
                <a:ea typeface="Verdana"/>
              </a:rPr>
              <a:t>-nee'}; from </a:t>
            </a:r>
            <a:r>
              <a:rPr lang="en-US" sz="900">
                <a:solidFill>
                  <a:srgbClr val="C00000"/>
                </a:solidFill>
                <a:highlight>
                  <a:srgbClr val="FFFFFF"/>
                </a:highlight>
                <a:latin typeface="Verdana"/>
                <a:ea typeface="Verdana"/>
                <a:hlinkClick r:id="rId4">
                  <a:extLst>
                    <a:ext uri="{A12FA001-AC4F-418D-AE19-62706E023703}">
                      <ahyp:hlinkClr xmlns:ahyp="http://schemas.microsoft.com/office/drawing/2018/hyperlinkcolor" val="tx"/>
                    </a:ext>
                  </a:extLst>
                </a:hlinkClick>
              </a:rPr>
              <a:t>'</a:t>
            </a:r>
            <a:r>
              <a:rPr lang="en-US" sz="900" err="1">
                <a:solidFill>
                  <a:srgbClr val="C00000"/>
                </a:solidFill>
                <a:highlight>
                  <a:srgbClr val="FFFFFF"/>
                </a:highlight>
                <a:latin typeface="Verdana"/>
                <a:ea typeface="Verdana"/>
                <a:hlinkClick r:id="rId4">
                  <a:extLst>
                    <a:ext uri="{A12FA001-AC4F-418D-AE19-62706E023703}">
                      <ahyp:hlinkClr xmlns:ahyp="http://schemas.microsoft.com/office/drawing/2018/hyperlinkcolor" val="tx"/>
                    </a:ext>
                  </a:extLst>
                </a:hlinkClick>
              </a:rPr>
              <a:t>adam</a:t>
            </a:r>
            <a:r>
              <a:rPr lang="en-US" sz="900">
                <a:solidFill>
                  <a:srgbClr val="C00000"/>
                </a:solidFill>
                <a:highlight>
                  <a:srgbClr val="FFFFFF"/>
                </a:highlight>
                <a:latin typeface="Verdana"/>
                <a:ea typeface="Verdana"/>
              </a:rPr>
              <a:t>; </a:t>
            </a:r>
            <a:r>
              <a:rPr lang="en-US" sz="900">
                <a:solidFill>
                  <a:srgbClr val="C00000"/>
                </a:solidFill>
                <a:highlight>
                  <a:srgbClr val="FFFF00"/>
                </a:highlight>
                <a:latin typeface="Verdana"/>
                <a:ea typeface="Verdana"/>
              </a:rPr>
              <a:t>reddish (of the hair or the complexion) </a:t>
            </a:r>
            <a:r>
              <a:rPr lang="en-US" sz="900">
                <a:solidFill>
                  <a:srgbClr val="C00000"/>
                </a:solidFill>
                <a:highlight>
                  <a:srgbClr val="FFFFFF"/>
                </a:highlight>
                <a:latin typeface="Verdana"/>
                <a:ea typeface="Verdana"/>
              </a:rPr>
              <a:t>-- red, ruddy.</a:t>
            </a:r>
            <a:endParaRPr lang="en-US" sz="900">
              <a:latin typeface="Verdana"/>
              <a:ea typeface="Verdana"/>
            </a:endParaRPr>
          </a:p>
          <a:p>
            <a:pPr marL="214313" indent="-214313">
              <a:lnSpc>
                <a:spcPct val="90000"/>
              </a:lnSpc>
              <a:spcBef>
                <a:spcPts val="750"/>
              </a:spcBef>
              <a:buFont typeface="Arial"/>
              <a:buChar char="•"/>
            </a:pPr>
            <a:r>
              <a:rPr lang="en-US" sz="900">
                <a:solidFill>
                  <a:srgbClr val="C00000"/>
                </a:solidFill>
                <a:highlight>
                  <a:srgbClr val="FFFFFF"/>
                </a:highlight>
                <a:latin typeface="Verdana"/>
                <a:ea typeface="Verdana"/>
              </a:rPr>
              <a:t>see HEBREW </a:t>
            </a:r>
            <a:r>
              <a:rPr lang="en-US" sz="900">
                <a:solidFill>
                  <a:srgbClr val="C00000"/>
                </a:solidFill>
                <a:highlight>
                  <a:srgbClr val="FFFFFF"/>
                </a:highlight>
                <a:latin typeface="Verdana"/>
                <a:ea typeface="Verdana"/>
                <a:hlinkClick r:id="rId4">
                  <a:extLst>
                    <a:ext uri="{A12FA001-AC4F-418D-AE19-62706E023703}">
                      <ahyp:hlinkClr xmlns:ahyp="http://schemas.microsoft.com/office/drawing/2018/hyperlinkcolor" val="tx"/>
                    </a:ext>
                  </a:extLst>
                </a:hlinkClick>
              </a:rPr>
              <a:t>'</a:t>
            </a:r>
            <a:r>
              <a:rPr lang="en-US" sz="900" err="1">
                <a:solidFill>
                  <a:srgbClr val="C00000"/>
                </a:solidFill>
                <a:highlight>
                  <a:srgbClr val="FFFFFF"/>
                </a:highlight>
                <a:latin typeface="Verdana"/>
                <a:ea typeface="Verdana"/>
                <a:hlinkClick r:id="rId4">
                  <a:extLst>
                    <a:ext uri="{A12FA001-AC4F-418D-AE19-62706E023703}">
                      <ahyp:hlinkClr xmlns:ahyp="http://schemas.microsoft.com/office/drawing/2018/hyperlinkcolor" val="tx"/>
                    </a:ext>
                  </a:extLst>
                </a:hlinkClick>
              </a:rPr>
              <a:t>adam</a:t>
            </a:r>
            <a:endParaRPr lang="en-US" sz="900">
              <a:latin typeface="Verdana"/>
              <a:ea typeface="Verdana"/>
            </a:endParaRPr>
          </a:p>
          <a:p>
            <a:pPr marL="214313" indent="-214313">
              <a:lnSpc>
                <a:spcPct val="90000"/>
              </a:lnSpc>
              <a:spcBef>
                <a:spcPts val="750"/>
              </a:spcBef>
              <a:buFont typeface="Arial"/>
              <a:buChar char="•"/>
            </a:pPr>
            <a:r>
              <a:rPr lang="en-US" sz="900">
                <a:highlight>
                  <a:srgbClr val="FFFFFF"/>
                </a:highlight>
                <a:latin typeface="Verdana"/>
                <a:ea typeface="Verdana"/>
              </a:rPr>
              <a:t>So the </a:t>
            </a:r>
            <a:r>
              <a:rPr lang="en-US" sz="900" err="1">
                <a:highlight>
                  <a:srgbClr val="FFFFFF"/>
                </a:highlight>
                <a:latin typeface="Verdana"/>
                <a:ea typeface="Verdana"/>
              </a:rPr>
              <a:t>decendents</a:t>
            </a:r>
            <a:r>
              <a:rPr lang="en-US" sz="900">
                <a:highlight>
                  <a:srgbClr val="FFFFFF"/>
                </a:highlight>
                <a:latin typeface="Verdana"/>
                <a:ea typeface="Verdana"/>
              </a:rPr>
              <a:t> of Adam are ruddy complected, red-headed, fair-</a:t>
            </a:r>
            <a:r>
              <a:rPr lang="en-US" sz="900" err="1">
                <a:highlight>
                  <a:srgbClr val="FFFFFF"/>
                </a:highlight>
                <a:latin typeface="Verdana"/>
                <a:ea typeface="Verdana"/>
              </a:rPr>
              <a:t>skined</a:t>
            </a:r>
            <a:r>
              <a:rPr lang="en-US" sz="900">
                <a:highlight>
                  <a:srgbClr val="FFFFFF"/>
                </a:highlight>
                <a:latin typeface="Verdana"/>
                <a:ea typeface="Verdana"/>
              </a:rPr>
              <a:t>. All verses below have the same meaning as above. </a:t>
            </a:r>
          </a:p>
          <a:p>
            <a:pPr marL="214313" indent="-214313">
              <a:lnSpc>
                <a:spcPct val="90000"/>
              </a:lnSpc>
              <a:spcBef>
                <a:spcPts val="750"/>
              </a:spcBef>
              <a:buFont typeface="Arial"/>
              <a:buChar char="•"/>
            </a:pPr>
            <a:endParaRPr lang="en-US" sz="900">
              <a:latin typeface="Verdana"/>
              <a:ea typeface="Verdana"/>
            </a:endParaRPr>
          </a:p>
          <a:p>
            <a:pPr fontAlgn="base"/>
            <a:r>
              <a:rPr lang="en-US" sz="900" b="1" u="sng"/>
              <a:t>Song of Solomon 5:10 </a:t>
            </a:r>
            <a:r>
              <a:rPr lang="en-US" sz="900">
                <a:hlinkClick r:id="rId5">
                  <a:extLst>
                    <a:ext uri="{A12FA001-AC4F-418D-AE19-62706E023703}">
                      <ahyp:hlinkClr xmlns:ahyp="http://schemas.microsoft.com/office/drawing/2018/hyperlinkcolor" val="tx"/>
                    </a:ext>
                  </a:extLst>
                </a:hlinkClick>
              </a:rPr>
              <a:t>My beloved is white and ruddy, the </a:t>
            </a:r>
            <a:r>
              <a:rPr lang="en-US" sz="900" err="1">
                <a:hlinkClick r:id="rId5">
                  <a:extLst>
                    <a:ext uri="{A12FA001-AC4F-418D-AE19-62706E023703}">
                      <ahyp:hlinkClr xmlns:ahyp="http://schemas.microsoft.com/office/drawing/2018/hyperlinkcolor" val="tx"/>
                    </a:ext>
                  </a:extLst>
                </a:hlinkClick>
              </a:rPr>
              <a:t>chiefest</a:t>
            </a:r>
            <a:r>
              <a:rPr lang="en-US" sz="900">
                <a:hlinkClick r:id="rId5">
                  <a:extLst>
                    <a:ext uri="{A12FA001-AC4F-418D-AE19-62706E023703}">
                      <ahyp:hlinkClr xmlns:ahyp="http://schemas.microsoft.com/office/drawing/2018/hyperlinkcolor" val="tx"/>
                    </a:ext>
                  </a:extLst>
                </a:hlinkClick>
              </a:rPr>
              <a:t> among ten thousand.</a:t>
            </a:r>
            <a:r>
              <a:rPr lang="en-US" sz="900"/>
              <a:t> This is a Maiden of Isreal's dream</a:t>
            </a:r>
          </a:p>
          <a:p>
            <a:pPr fontAlgn="base"/>
            <a:r>
              <a:rPr lang="en-US" sz="900" b="1" u="sng">
                <a:ea typeface="Verdana"/>
              </a:rPr>
              <a:t>1 Samuel 17:42  </a:t>
            </a:r>
            <a:r>
              <a:rPr lang="en-US" sz="900">
                <a:ea typeface="Verdana"/>
                <a:hlinkClick r:id="rId6">
                  <a:extLst>
                    <a:ext uri="{A12FA001-AC4F-418D-AE19-62706E023703}">
                      <ahyp:hlinkClr xmlns:ahyp="http://schemas.microsoft.com/office/drawing/2018/hyperlinkcolor" val="tx"/>
                    </a:ext>
                  </a:extLst>
                </a:hlinkClick>
              </a:rPr>
              <a:t>And when the Philistine looked about, and saw David, he disdained him: for he was but a youth, and ruddy, and of a fair countenance.</a:t>
            </a:r>
            <a:r>
              <a:rPr lang="en-US" sz="900">
                <a:ea typeface="Verdana"/>
              </a:rPr>
              <a:t> Fair countenance used here is beautiful appearance. I would say, a little redheaded pretty boy, with a hand full of rocks. What do you think you're going to do?</a:t>
            </a:r>
            <a:br>
              <a:rPr lang="en-US" sz="900">
                <a:ea typeface="Verdana"/>
              </a:rPr>
            </a:br>
            <a:br>
              <a:rPr lang="en-US" sz="900">
                <a:ea typeface="Verdana"/>
              </a:rPr>
            </a:br>
            <a:r>
              <a:rPr lang="en-US" sz="900" b="1" u="sng">
                <a:ea typeface="Verdana"/>
              </a:rPr>
              <a:t>1 Samuel 16:12  </a:t>
            </a:r>
            <a:r>
              <a:rPr lang="en-US" sz="900">
                <a:ea typeface="Verdana"/>
                <a:hlinkClick r:id="rId7">
                  <a:extLst>
                    <a:ext uri="{A12FA001-AC4F-418D-AE19-62706E023703}">
                      <ahyp:hlinkClr xmlns:ahyp="http://schemas.microsoft.com/office/drawing/2018/hyperlinkcolor" val="tx"/>
                    </a:ext>
                  </a:extLst>
                </a:hlinkClick>
              </a:rPr>
              <a:t>And he sent, and brought him in. Now he was ruddy, and withal of a beautiful countenance, and goodly to look to. And the LORD said, Arise, anoint him: for this is he.</a:t>
            </a:r>
            <a:r>
              <a:rPr lang="en-US" sz="900">
                <a:ea typeface="Verdana"/>
              </a:rPr>
              <a:t> In this verse Samuel is looking for the next King (which is David) and God tells him, it's one of the sons of Jesse, so Samuel heads to Jesse's house and Jesse brings all his sons before Samuel and God said, nope not one of these. So, Jesse says I've got one more but, he's the youngest and just a shepherd in the field taking care of sheep. And just like God, he picks the last one anybody would imagine, the runt of the litter. The next King of God's people. The pretty little redhead with the handful of rocks. </a:t>
            </a:r>
            <a:br>
              <a:rPr lang="en-US" sz="900">
                <a:ea typeface="Verdana"/>
              </a:rPr>
            </a:br>
            <a:br>
              <a:rPr lang="en-US" sz="900">
                <a:ea typeface="Verdana"/>
              </a:rPr>
            </a:br>
            <a:r>
              <a:rPr lang="en-US" sz="900" b="1" u="sng">
                <a:ea typeface="Verdana"/>
                <a:hlinkClick r:id="rId8">
                  <a:extLst>
                    <a:ext uri="{A12FA001-AC4F-418D-AE19-62706E023703}">
                      <ahyp:hlinkClr xmlns:ahyp="http://schemas.microsoft.com/office/drawing/2018/hyperlinkcolor" val="tx"/>
                    </a:ext>
                  </a:extLst>
                </a:hlinkClick>
              </a:rPr>
              <a:t>Lamentations 4:7 </a:t>
            </a:r>
            <a:r>
              <a:rPr lang="en-US" sz="900">
                <a:ea typeface="Verdana"/>
                <a:hlinkClick r:id="rId8">
                  <a:extLst>
                    <a:ext uri="{A12FA001-AC4F-418D-AE19-62706E023703}">
                      <ahyp:hlinkClr xmlns:ahyp="http://schemas.microsoft.com/office/drawing/2018/hyperlinkcolor" val="tx"/>
                    </a:ext>
                  </a:extLst>
                </a:hlinkClick>
              </a:rPr>
              <a:t>Her Nazarites were purer than snow, they were whiter than milk, they were more ruddy in body than rubies, their polishing was of sapphire:</a:t>
            </a:r>
            <a:r>
              <a:rPr lang="en-US" sz="900">
                <a:ea typeface="Verdana"/>
              </a:rPr>
              <a:t> This is saying they are whiter than milk, yet red like rubies. Fair skinned people living and working outside in a desert environment. Their skin would definingly be reddish and redness of the face.</a:t>
            </a:r>
          </a:p>
          <a:p>
            <a:pPr fontAlgn="base"/>
            <a:endParaRPr lang="en-US" sz="900">
              <a:ea typeface="Verdana"/>
            </a:endParaRPr>
          </a:p>
          <a:p>
            <a:r>
              <a:rPr lang="en-US" sz="900"/>
              <a:t>This concludes our tools for understanding the Bible, now we're going to put what we learned to work, </a:t>
            </a:r>
          </a:p>
          <a:p>
            <a:r>
              <a:rPr lang="en-US" sz="900"/>
              <a:t>We’re looking at did Jesus' drink wine? Then “The Fallen Angels”. One very simple, the other not so much, but we use the same process to prove both. By doing what Jesus told us and that is compare scripture with scripture. Now, let’s look at four passage on wine and see if they all, teach us the same thing. John 2:1-11, Matthew 26:27-29, Psalms104:15 and Luke 7:34. That’s 3 gospels and the Old Testament, if three gospels teach the same thing &amp; the Old Testament. Then we have an undisputable case, and it doesn’t matter what anyone says.​</a:t>
            </a:r>
          </a:p>
          <a:p>
            <a:pPr marL="214313" indent="-214313">
              <a:lnSpc>
                <a:spcPct val="90000"/>
              </a:lnSpc>
              <a:spcBef>
                <a:spcPts val="750"/>
              </a:spcBef>
              <a:buFont typeface="Arial"/>
              <a:buChar char="•"/>
            </a:pPr>
            <a:endParaRPr lang="en-US" sz="975"/>
          </a:p>
        </p:txBody>
      </p:sp>
    </p:spTree>
    <p:extLst>
      <p:ext uri="{BB962C8B-B14F-4D97-AF65-F5344CB8AC3E}">
        <p14:creationId xmlns:p14="http://schemas.microsoft.com/office/powerpoint/2010/main" val="3364436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90A91A-7F2D-8D87-7917-CC26691D0D4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4">
            <a:extLst>
              <a:ext uri="{FF2B5EF4-FFF2-40B4-BE49-F238E27FC236}">
                <a16:creationId xmlns:a16="http://schemas.microsoft.com/office/drawing/2014/main" id="{388C32F2-A3B6-B95B-1EE0-BA41BA654611}"/>
              </a:ext>
            </a:extLst>
          </p:cNvPr>
          <p:cNvSpPr>
            <a:spLocks noGrp="1"/>
          </p:cNvSpPr>
          <p:nvPr>
            <p:ph type="title"/>
          </p:nvPr>
        </p:nvSpPr>
        <p:spPr>
          <a:xfrm>
            <a:off x="6693090" y="1525906"/>
            <a:ext cx="3442120" cy="1183731"/>
          </a:xfrm>
        </p:spPr>
        <p:txBody>
          <a:bodyPr>
            <a:normAutofit/>
          </a:bodyPr>
          <a:lstStyle/>
          <a:p>
            <a:r>
              <a:rPr lang="en-US" sz="2550">
                <a:latin typeface="Segoe UI"/>
                <a:cs typeface="Segoe UI"/>
              </a:rPr>
              <a:t>Biblical Marriage Celebrations and the Miracle of Wine</a:t>
            </a:r>
            <a:endParaRPr lang="en-US" sz="2550"/>
          </a:p>
          <a:p>
            <a:endParaRPr lang="en-US" sz="2550">
              <a:latin typeface="Segoe UI"/>
              <a:cs typeface="Segoe UI"/>
            </a:endParaRPr>
          </a:p>
        </p:txBody>
      </p:sp>
      <p:pic>
        <p:nvPicPr>
          <p:cNvPr id="3" name="Picture 4" descr="Marriage and Family at the Time of Jesus - Community in Mission">
            <a:extLst>
              <a:ext uri="{FF2B5EF4-FFF2-40B4-BE49-F238E27FC236}">
                <a16:creationId xmlns:a16="http://schemas.microsoft.com/office/drawing/2014/main" id="{DB8CF4BB-2B44-3768-3B3A-B7EE12F8B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104" r="2241" b="-2"/>
          <a:stretch>
            <a:fillRect/>
          </a:stretch>
        </p:blipFill>
        <p:spPr bwMode="auto">
          <a:xfrm>
            <a:off x="1524001" y="857258"/>
            <a:ext cx="5124506" cy="5143493"/>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D6626D70-F977-4024-2F0E-824C0AE67171}"/>
              </a:ext>
            </a:extLst>
          </p:cNvPr>
          <p:cNvSpPr>
            <a:spLocks noGrp="1"/>
          </p:cNvSpPr>
          <p:nvPr>
            <p:ph idx="1"/>
          </p:nvPr>
        </p:nvSpPr>
        <p:spPr>
          <a:xfrm>
            <a:off x="6693090" y="2829872"/>
            <a:ext cx="3442118" cy="2499367"/>
          </a:xfrm>
        </p:spPr>
        <p:txBody>
          <a:bodyPr>
            <a:normAutofit/>
          </a:bodyPr>
          <a:lstStyle/>
          <a:p>
            <a:pPr marL="170974" indent="-170974"/>
            <a:r>
              <a:rPr lang="en-US" sz="975" b="1"/>
              <a:t>John 2:1</a:t>
            </a:r>
            <a:r>
              <a:rPr lang="en-US" sz="975"/>
              <a:t> </a:t>
            </a:r>
            <a:r>
              <a:rPr lang="en-US" sz="975">
                <a:hlinkClick r:id="rId4" tooltip="John 2:1 KJV verse detail">
                  <a:extLst>
                    <a:ext uri="{A12FA001-AC4F-418D-AE19-62706E023703}">
                      <ahyp:hlinkClr xmlns:ahyp="http://schemas.microsoft.com/office/drawing/2018/hyperlinkcolor" val="tx"/>
                    </a:ext>
                  </a:extLst>
                </a:hlinkClick>
              </a:rPr>
              <a:t>And the third day there was a marriage in Cana of Galilee; and the mother of Jesus was there:</a:t>
            </a:r>
            <a:endParaRPr lang="en-US" sz="975"/>
          </a:p>
          <a:p>
            <a:pPr marL="170974" indent="-170974"/>
            <a:r>
              <a:rPr lang="en-US" sz="975" b="1"/>
              <a:t>John 2:</a:t>
            </a:r>
            <a:r>
              <a:rPr lang="en-US" sz="975" b="1">
                <a:hlinkClick r:id="rId5" tooltip="John 2:2 KJV verse detail">
                  <a:extLst>
                    <a:ext uri="{A12FA001-AC4F-418D-AE19-62706E023703}">
                      <ahyp:hlinkClr xmlns:ahyp="http://schemas.microsoft.com/office/drawing/2018/hyperlinkcolor" val="tx"/>
                    </a:ext>
                  </a:extLst>
                </a:hlinkClick>
              </a:rPr>
              <a:t>2 </a:t>
            </a:r>
            <a:r>
              <a:rPr lang="en-US" sz="975">
                <a:hlinkClick r:id="rId5" tooltip="John 2:2 KJV verse detail">
                  <a:extLst>
                    <a:ext uri="{A12FA001-AC4F-418D-AE19-62706E023703}">
                      <ahyp:hlinkClr xmlns:ahyp="http://schemas.microsoft.com/office/drawing/2018/hyperlinkcolor" val="tx"/>
                    </a:ext>
                  </a:extLst>
                </a:hlinkClick>
              </a:rPr>
              <a:t>And both Jesus was called, and his disciples, to the marriage.</a:t>
            </a:r>
            <a:r>
              <a:rPr lang="en-US" sz="975"/>
              <a:t> </a:t>
            </a:r>
          </a:p>
          <a:p>
            <a:pPr marL="170974" indent="-170974"/>
            <a:r>
              <a:rPr lang="en-US" sz="975" b="1"/>
              <a:t>John 2:</a:t>
            </a:r>
            <a:r>
              <a:rPr lang="en-US" sz="975" b="1">
                <a:hlinkClick r:id="rId6" tooltip="John 2:3 KJV verse detail">
                  <a:extLst>
                    <a:ext uri="{A12FA001-AC4F-418D-AE19-62706E023703}">
                      <ahyp:hlinkClr xmlns:ahyp="http://schemas.microsoft.com/office/drawing/2018/hyperlinkcolor" val="tx"/>
                    </a:ext>
                  </a:extLst>
                </a:hlinkClick>
              </a:rPr>
              <a:t>3</a:t>
            </a:r>
            <a:r>
              <a:rPr lang="en-US" sz="975">
                <a:hlinkClick r:id="rId6" tooltip="John 2:3 KJV verse detail">
                  <a:extLst>
                    <a:ext uri="{A12FA001-AC4F-418D-AE19-62706E023703}">
                      <ahyp:hlinkClr xmlns:ahyp="http://schemas.microsoft.com/office/drawing/2018/hyperlinkcolor" val="tx"/>
                    </a:ext>
                  </a:extLst>
                </a:hlinkClick>
              </a:rPr>
              <a:t>And when they wanted wine, the mother of Jesus saith unto him, They have no wine.</a:t>
            </a:r>
            <a:r>
              <a:rPr lang="en-US" sz="975"/>
              <a:t> </a:t>
            </a:r>
            <a:r>
              <a:rPr lang="en-US" sz="975" b="1"/>
              <a:t>John 2:</a:t>
            </a:r>
            <a:r>
              <a:rPr lang="en-US" sz="975" b="1">
                <a:hlinkClick r:id="rId7" tooltip="John 2:4 KJV verse detail">
                  <a:extLst>
                    <a:ext uri="{A12FA001-AC4F-418D-AE19-62706E023703}">
                      <ahyp:hlinkClr xmlns:ahyp="http://schemas.microsoft.com/office/drawing/2018/hyperlinkcolor" val="tx"/>
                    </a:ext>
                  </a:extLst>
                </a:hlinkClick>
              </a:rPr>
              <a:t>4</a:t>
            </a:r>
            <a:r>
              <a:rPr lang="en-US" sz="975">
                <a:hlinkClick r:id="rId7" tooltip="John 2:4 KJV verse detail">
                  <a:extLst>
                    <a:ext uri="{A12FA001-AC4F-418D-AE19-62706E023703}">
                      <ahyp:hlinkClr xmlns:ahyp="http://schemas.microsoft.com/office/drawing/2018/hyperlinkcolor" val="tx"/>
                    </a:ext>
                  </a:extLst>
                </a:hlinkClick>
              </a:rPr>
              <a:t>Jesus saith unto her, Woman, what have I to do with thee? mine hour is not yet come.</a:t>
            </a:r>
            <a:r>
              <a:rPr lang="en-US" sz="975"/>
              <a:t> </a:t>
            </a:r>
          </a:p>
          <a:p>
            <a:pPr marL="170974" indent="-170974"/>
            <a:r>
              <a:rPr lang="en-US" sz="975" b="1"/>
              <a:t>John 2:</a:t>
            </a:r>
            <a:r>
              <a:rPr lang="en-US" sz="975" b="1">
                <a:hlinkClick r:id="rId8" tooltip="John 2:5 KJV verse detail">
                  <a:extLst>
                    <a:ext uri="{A12FA001-AC4F-418D-AE19-62706E023703}">
                      <ahyp:hlinkClr xmlns:ahyp="http://schemas.microsoft.com/office/drawing/2018/hyperlinkcolor" val="tx"/>
                    </a:ext>
                  </a:extLst>
                </a:hlinkClick>
              </a:rPr>
              <a:t>5</a:t>
            </a:r>
            <a:r>
              <a:rPr lang="en-US" sz="975">
                <a:hlinkClick r:id="rId8" tooltip="John 2:5 KJV verse detail">
                  <a:extLst>
                    <a:ext uri="{A12FA001-AC4F-418D-AE19-62706E023703}">
                      <ahyp:hlinkClr xmlns:ahyp="http://schemas.microsoft.com/office/drawing/2018/hyperlinkcolor" val="tx"/>
                    </a:ext>
                  </a:extLst>
                </a:hlinkClick>
              </a:rPr>
              <a:t>His mother saith unto the servants, Whatsoever he saith unto you, do </a:t>
            </a:r>
            <a:r>
              <a:rPr lang="en-US" sz="975" i="1">
                <a:hlinkClick r:id="rId8" tooltip="John 2:5 KJV verse detail">
                  <a:extLst>
                    <a:ext uri="{A12FA001-AC4F-418D-AE19-62706E023703}">
                      <ahyp:hlinkClr xmlns:ahyp="http://schemas.microsoft.com/office/drawing/2018/hyperlinkcolor" val="tx"/>
                    </a:ext>
                  </a:extLst>
                </a:hlinkClick>
              </a:rPr>
              <a:t>it</a:t>
            </a:r>
            <a:r>
              <a:rPr lang="en-US" sz="975">
                <a:hlinkClick r:id="rId8" tooltip="John 2:5 KJV verse detail">
                  <a:extLst>
                    <a:ext uri="{A12FA001-AC4F-418D-AE19-62706E023703}">
                      <ahyp:hlinkClr xmlns:ahyp="http://schemas.microsoft.com/office/drawing/2018/hyperlinkcolor" val="tx"/>
                    </a:ext>
                  </a:extLst>
                </a:hlinkClick>
              </a:rPr>
              <a:t>.</a:t>
            </a:r>
            <a:r>
              <a:rPr lang="en-US" sz="975"/>
              <a:t> </a:t>
            </a:r>
            <a:r>
              <a:rPr lang="en-US" sz="975" b="1"/>
              <a:t>John 2:</a:t>
            </a:r>
            <a:r>
              <a:rPr lang="en-US" sz="975" b="1">
                <a:hlinkClick r:id="rId9" tooltip="John 2:6 KJV verse detail">
                  <a:extLst>
                    <a:ext uri="{A12FA001-AC4F-418D-AE19-62706E023703}">
                      <ahyp:hlinkClr xmlns:ahyp="http://schemas.microsoft.com/office/drawing/2018/hyperlinkcolor" val="tx"/>
                    </a:ext>
                  </a:extLst>
                </a:hlinkClick>
              </a:rPr>
              <a:t>6</a:t>
            </a:r>
            <a:r>
              <a:rPr lang="en-US" sz="975">
                <a:hlinkClick r:id="rId9" tooltip="John 2:6 KJV verse detail">
                  <a:extLst>
                    <a:ext uri="{A12FA001-AC4F-418D-AE19-62706E023703}">
                      <ahyp:hlinkClr xmlns:ahyp="http://schemas.microsoft.com/office/drawing/2018/hyperlinkcolor" val="tx"/>
                    </a:ext>
                  </a:extLst>
                </a:hlinkClick>
              </a:rPr>
              <a:t>And there were set there six waterpots of stone, after the manner of the purifying of the Jews, containing two or three firkins apiece.</a:t>
            </a:r>
            <a:r>
              <a:rPr lang="en-US" sz="975"/>
              <a:t> </a:t>
            </a:r>
          </a:p>
          <a:p>
            <a:pPr marL="170974" indent="-170974"/>
            <a:r>
              <a:rPr lang="en-US" sz="975" b="1"/>
              <a:t>John 2:</a:t>
            </a:r>
            <a:r>
              <a:rPr lang="en-US" sz="975" b="1">
                <a:hlinkClick r:id="rId10" tooltip="John 2:7 KJV verse detail">
                  <a:extLst>
                    <a:ext uri="{A12FA001-AC4F-418D-AE19-62706E023703}">
                      <ahyp:hlinkClr xmlns:ahyp="http://schemas.microsoft.com/office/drawing/2018/hyperlinkcolor" val="tx"/>
                    </a:ext>
                  </a:extLst>
                </a:hlinkClick>
              </a:rPr>
              <a:t>7</a:t>
            </a:r>
            <a:r>
              <a:rPr lang="en-US" sz="975">
                <a:hlinkClick r:id="rId10" tooltip="John 2:7 KJV verse detail">
                  <a:extLst>
                    <a:ext uri="{A12FA001-AC4F-418D-AE19-62706E023703}">
                      <ahyp:hlinkClr xmlns:ahyp="http://schemas.microsoft.com/office/drawing/2018/hyperlinkcolor" val="tx"/>
                    </a:ext>
                  </a:extLst>
                </a:hlinkClick>
              </a:rPr>
              <a:t>Jesus saith unto them, Fill the waterpots with water. And they filled them up to the brim.</a:t>
            </a:r>
            <a:endParaRPr lang="en-US" sz="975"/>
          </a:p>
          <a:p>
            <a:pPr marL="170974" indent="-170974"/>
            <a:endParaRPr lang="en-US" sz="975"/>
          </a:p>
        </p:txBody>
      </p:sp>
    </p:spTree>
    <p:extLst>
      <p:ext uri="{BB962C8B-B14F-4D97-AF65-F5344CB8AC3E}">
        <p14:creationId xmlns:p14="http://schemas.microsoft.com/office/powerpoint/2010/main" val="159178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25B72-1520-FE55-6000-3981E6DE1141}"/>
            </a:ext>
          </a:extLst>
        </p:cNvPr>
        <p:cNvGrpSpPr/>
        <p:nvPr/>
      </p:nvGrpSpPr>
      <p:grpSpPr>
        <a:xfrm>
          <a:off x="0" y="0"/>
          <a:ext cx="0" cy="0"/>
          <a:chOff x="0" y="0"/>
          <a:chExt cx="0" cy="0"/>
        </a:xfrm>
      </p:grpSpPr>
      <p:pic>
        <p:nvPicPr>
          <p:cNvPr id="1030" name="Picture 6" descr="CONCORDANCES DE LA BIBLE - LEVIGILANT.COM">
            <a:extLst>
              <a:ext uri="{FF2B5EF4-FFF2-40B4-BE49-F238E27FC236}">
                <a16:creationId xmlns:a16="http://schemas.microsoft.com/office/drawing/2014/main" id="{2991C52C-723F-55A4-F94E-672109734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979" r="9133"/>
          <a:stretch>
            <a:fillRect/>
          </a:stretch>
        </p:blipFill>
        <p:spPr bwMode="auto">
          <a:xfrm>
            <a:off x="1525195" y="857253"/>
            <a:ext cx="2771053" cy="51435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8CC133-AAF4-D3CB-CEC6-E855B6BC5421}"/>
              </a:ext>
            </a:extLst>
          </p:cNvPr>
          <p:cNvSpPr txBox="1"/>
          <p:nvPr/>
        </p:nvSpPr>
        <p:spPr>
          <a:xfrm>
            <a:off x="4296246" y="971550"/>
            <a:ext cx="3599511" cy="5026128"/>
          </a:xfrm>
          <a:prstGeom prst="rect">
            <a:avLst/>
          </a:prstGeom>
        </p:spPr>
        <p:txBody>
          <a:bodyPr vert="horz" lIns="68580" tIns="34290" rIns="68580" bIns="34290" rtlCol="0" anchor="t">
            <a:noAutofit/>
          </a:bodyPr>
          <a:lstStyle/>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John 2:</a:t>
            </a:r>
            <a:r>
              <a:rPr lang="en-US" sz="1050" b="1">
                <a:solidFill>
                  <a:schemeClr val="tx1">
                    <a:lumMod val="85000"/>
                    <a:lumOff val="15000"/>
                  </a:schemeClr>
                </a:solidFill>
                <a:hlinkClick r:id="rId4" tooltip="John 2:8 KJV verse detail">
                  <a:extLst>
                    <a:ext uri="{A12FA001-AC4F-418D-AE19-62706E023703}">
                      <ahyp:hlinkClr xmlns:ahyp="http://schemas.microsoft.com/office/drawing/2018/hyperlinkcolor" val="tx"/>
                    </a:ext>
                  </a:extLst>
                </a:hlinkClick>
              </a:rPr>
              <a:t>8 </a:t>
            </a:r>
            <a:r>
              <a:rPr lang="en-US" sz="1050">
                <a:solidFill>
                  <a:schemeClr val="tx1">
                    <a:lumMod val="85000"/>
                    <a:lumOff val="15000"/>
                  </a:schemeClr>
                </a:solidFill>
                <a:hlinkClick r:id="rId4" tooltip="John 2:8 KJV verse detail">
                  <a:extLst>
                    <a:ext uri="{A12FA001-AC4F-418D-AE19-62706E023703}">
                      <ahyp:hlinkClr xmlns:ahyp="http://schemas.microsoft.com/office/drawing/2018/hyperlinkcolor" val="tx"/>
                    </a:ext>
                  </a:extLst>
                </a:hlinkClick>
              </a:rPr>
              <a:t>And he saith unto them, Draw out now, and bear unto the governor of the feast. And they bare </a:t>
            </a:r>
            <a:r>
              <a:rPr lang="en-US" sz="1050" i="1">
                <a:solidFill>
                  <a:schemeClr val="tx1">
                    <a:lumMod val="85000"/>
                    <a:lumOff val="15000"/>
                  </a:schemeClr>
                </a:solidFill>
                <a:hlinkClick r:id="rId4" tooltip="John 2:8 KJV verse detail">
                  <a:extLst>
                    <a:ext uri="{A12FA001-AC4F-418D-AE19-62706E023703}">
                      <ahyp:hlinkClr xmlns:ahyp="http://schemas.microsoft.com/office/drawing/2018/hyperlinkcolor" val="tx"/>
                    </a:ext>
                  </a:extLst>
                </a:hlinkClick>
              </a:rPr>
              <a:t>it</a:t>
            </a:r>
            <a:r>
              <a:rPr lang="en-US" sz="1050">
                <a:solidFill>
                  <a:schemeClr val="tx1">
                    <a:lumMod val="85000"/>
                    <a:lumOff val="15000"/>
                  </a:schemeClr>
                </a:solidFill>
                <a:hlinkClick r:id="rId4" tooltip="John 2:8 KJV verse detail">
                  <a:extLst>
                    <a:ext uri="{A12FA001-AC4F-418D-AE19-62706E023703}">
                      <ahyp:hlinkClr xmlns:ahyp="http://schemas.microsoft.com/office/drawing/2018/hyperlinkcolor" val="tx"/>
                    </a:ext>
                  </a:extLst>
                </a:hlinkClick>
              </a:rPr>
              <a:t>.</a:t>
            </a:r>
            <a:endParaRPr lang="en-US" sz="1050">
              <a:solidFill>
                <a:schemeClr val="tx1">
                  <a:lumMod val="85000"/>
                  <a:lumOff val="15000"/>
                </a:schemeClr>
              </a:solidFill>
            </a:endParaRPr>
          </a:p>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John 2:</a:t>
            </a:r>
            <a:r>
              <a:rPr lang="en-US" sz="1050" b="1">
                <a:solidFill>
                  <a:schemeClr val="tx1">
                    <a:lumMod val="85000"/>
                    <a:lumOff val="15000"/>
                  </a:schemeClr>
                </a:solidFill>
                <a:hlinkClick r:id="rId5" tooltip="John 2:9 KJV verse detail">
                  <a:extLst>
                    <a:ext uri="{A12FA001-AC4F-418D-AE19-62706E023703}">
                      <ahyp:hlinkClr xmlns:ahyp="http://schemas.microsoft.com/office/drawing/2018/hyperlinkcolor" val="tx"/>
                    </a:ext>
                  </a:extLst>
                </a:hlinkClick>
              </a:rPr>
              <a:t>9 </a:t>
            </a:r>
            <a:r>
              <a:rPr lang="en-US" sz="1050">
                <a:solidFill>
                  <a:schemeClr val="tx1">
                    <a:lumMod val="85000"/>
                    <a:lumOff val="15000"/>
                  </a:schemeClr>
                </a:solidFill>
                <a:hlinkClick r:id="rId5" tooltip="John 2:9 KJV verse detail">
                  <a:extLst>
                    <a:ext uri="{A12FA001-AC4F-418D-AE19-62706E023703}">
                      <ahyp:hlinkClr xmlns:ahyp="http://schemas.microsoft.com/office/drawing/2018/hyperlinkcolor" val="tx"/>
                    </a:ext>
                  </a:extLst>
                </a:hlinkClick>
              </a:rPr>
              <a:t>When the ruler of the feast had tasted </a:t>
            </a:r>
            <a:r>
              <a:rPr lang="en-US" sz="1050">
                <a:solidFill>
                  <a:schemeClr val="tx1">
                    <a:lumMod val="85000"/>
                    <a:lumOff val="15000"/>
                  </a:schemeClr>
                </a:solidFill>
                <a:highlight>
                  <a:srgbClr val="C0C0C0"/>
                </a:highlight>
                <a:hlinkClick r:id="rId5" tooltip="John 2:9 KJV verse detail">
                  <a:extLst>
                    <a:ext uri="{A12FA001-AC4F-418D-AE19-62706E023703}">
                      <ahyp:hlinkClr xmlns:ahyp="http://schemas.microsoft.com/office/drawing/2018/hyperlinkcolor" val="tx"/>
                    </a:ext>
                  </a:extLst>
                </a:hlinkClick>
              </a:rPr>
              <a:t>the water that was made wine</a:t>
            </a:r>
            <a:r>
              <a:rPr lang="en-US" sz="1050">
                <a:solidFill>
                  <a:schemeClr val="tx1">
                    <a:lumMod val="85000"/>
                    <a:lumOff val="15000"/>
                  </a:schemeClr>
                </a:solidFill>
                <a:hlinkClick r:id="rId5" tooltip="John 2:9 KJV verse detail">
                  <a:extLst>
                    <a:ext uri="{A12FA001-AC4F-418D-AE19-62706E023703}">
                      <ahyp:hlinkClr xmlns:ahyp="http://schemas.microsoft.com/office/drawing/2018/hyperlinkcolor" val="tx"/>
                    </a:ext>
                  </a:extLst>
                </a:hlinkClick>
              </a:rPr>
              <a:t>, and knew not whence it was:  (</a:t>
            </a:r>
            <a:r>
              <a:rPr lang="en-US" sz="1050" i="1">
                <a:solidFill>
                  <a:schemeClr val="tx1">
                    <a:lumMod val="85000"/>
                    <a:lumOff val="15000"/>
                  </a:schemeClr>
                </a:solidFill>
                <a:hlinkClick r:id="rId5" tooltip="John 2:9 KJV verse detail">
                  <a:extLst>
                    <a:ext uri="{A12FA001-AC4F-418D-AE19-62706E023703}">
                      <ahyp:hlinkClr xmlns:ahyp="http://schemas.microsoft.com/office/drawing/2018/hyperlinkcolor" val="tx"/>
                    </a:ext>
                  </a:extLst>
                </a:hlinkClick>
              </a:rPr>
              <a:t>the ruler of the feast had no idea where the wine came from.)</a:t>
            </a:r>
            <a:r>
              <a:rPr lang="en-US" sz="1050">
                <a:solidFill>
                  <a:schemeClr val="tx1">
                    <a:lumMod val="85000"/>
                    <a:lumOff val="15000"/>
                  </a:schemeClr>
                </a:solidFill>
                <a:hlinkClick r:id="rId5" tooltip="John 2:9 KJV verse detail">
                  <a:extLst>
                    <a:ext uri="{A12FA001-AC4F-418D-AE19-62706E023703}">
                      <ahyp:hlinkClr xmlns:ahyp="http://schemas.microsoft.com/office/drawing/2018/hyperlinkcolor" val="tx"/>
                    </a:ext>
                  </a:extLst>
                </a:hlinkClick>
              </a:rPr>
              <a:t>  the governor of the feast called the bridegroom,</a:t>
            </a:r>
            <a:endParaRPr lang="en-US" sz="1050">
              <a:solidFill>
                <a:schemeClr val="tx1">
                  <a:lumMod val="85000"/>
                  <a:lumOff val="15000"/>
                </a:schemeClr>
              </a:solidFill>
            </a:endParaRPr>
          </a:p>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John 2:</a:t>
            </a:r>
            <a:r>
              <a:rPr lang="en-US" sz="1050" b="1">
                <a:solidFill>
                  <a:schemeClr val="tx1">
                    <a:lumMod val="85000"/>
                    <a:lumOff val="15000"/>
                  </a:schemeClr>
                </a:solidFill>
                <a:hlinkClick r:id="rId6" tooltip="John 2:10 KJV verse detail">
                  <a:extLst>
                    <a:ext uri="{A12FA001-AC4F-418D-AE19-62706E023703}">
                      <ahyp:hlinkClr xmlns:ahyp="http://schemas.microsoft.com/office/drawing/2018/hyperlinkcolor" val="tx"/>
                    </a:ext>
                  </a:extLst>
                </a:hlinkClick>
              </a:rPr>
              <a:t>10 </a:t>
            </a:r>
            <a:r>
              <a:rPr lang="en-US" sz="1050">
                <a:solidFill>
                  <a:schemeClr val="tx1">
                    <a:lumMod val="85000"/>
                    <a:lumOff val="15000"/>
                  </a:schemeClr>
                </a:solidFill>
                <a:hlinkClick r:id="rId6" tooltip="John 2:10 KJV verse detail">
                  <a:extLst>
                    <a:ext uri="{A12FA001-AC4F-418D-AE19-62706E023703}">
                      <ahyp:hlinkClr xmlns:ahyp="http://schemas.microsoft.com/office/drawing/2018/hyperlinkcolor" val="tx"/>
                    </a:ext>
                  </a:extLst>
                </a:hlinkClick>
              </a:rPr>
              <a:t>And saith unto him, Every man at the beginning doth set forth good wine; and when men have well drunk, then that which is worse: </a:t>
            </a:r>
            <a:r>
              <a:rPr lang="en-US" sz="1050" i="1">
                <a:solidFill>
                  <a:schemeClr val="tx1">
                    <a:lumMod val="85000"/>
                    <a:lumOff val="15000"/>
                  </a:schemeClr>
                </a:solidFill>
                <a:hlinkClick r:id="rId6" tooltip="John 2:10 KJV verse detail">
                  <a:extLst>
                    <a:ext uri="{A12FA001-AC4F-418D-AE19-62706E023703}">
                      <ahyp:hlinkClr xmlns:ahyp="http://schemas.microsoft.com/office/drawing/2018/hyperlinkcolor" val="tx"/>
                    </a:ext>
                  </a:extLst>
                </a:hlinkClick>
              </a:rPr>
              <a:t>but</a:t>
            </a:r>
            <a:r>
              <a:rPr lang="en-US" sz="1050">
                <a:solidFill>
                  <a:schemeClr val="tx1">
                    <a:lumMod val="85000"/>
                    <a:lumOff val="15000"/>
                  </a:schemeClr>
                </a:solidFill>
                <a:hlinkClick r:id="rId6" tooltip="John 2:10 KJV verse detail">
                  <a:extLst>
                    <a:ext uri="{A12FA001-AC4F-418D-AE19-62706E023703}">
                      <ahyp:hlinkClr xmlns:ahyp="http://schemas.microsoft.com/office/drawing/2018/hyperlinkcolor" val="tx"/>
                    </a:ext>
                  </a:extLst>
                </a:hlinkClick>
              </a:rPr>
              <a:t> thou hast kept the good wine until now.</a:t>
            </a:r>
            <a:endParaRPr lang="en-US" sz="1050">
              <a:solidFill>
                <a:schemeClr val="tx1">
                  <a:lumMod val="85000"/>
                  <a:lumOff val="15000"/>
                </a:schemeClr>
              </a:solidFill>
            </a:endParaRPr>
          </a:p>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John 2:</a:t>
            </a:r>
            <a:r>
              <a:rPr lang="en-US" sz="1050" b="1">
                <a:solidFill>
                  <a:schemeClr val="tx1">
                    <a:lumMod val="85000"/>
                    <a:lumOff val="15000"/>
                  </a:schemeClr>
                </a:solidFill>
                <a:hlinkClick r:id="rId7" tooltip="John 2:11 KJV verse detail">
                  <a:extLst>
                    <a:ext uri="{A12FA001-AC4F-418D-AE19-62706E023703}">
                      <ahyp:hlinkClr xmlns:ahyp="http://schemas.microsoft.com/office/drawing/2018/hyperlinkcolor" val="tx"/>
                    </a:ext>
                  </a:extLst>
                </a:hlinkClick>
              </a:rPr>
              <a:t>11 </a:t>
            </a:r>
            <a:r>
              <a:rPr lang="en-US" sz="1050">
                <a:solidFill>
                  <a:schemeClr val="tx1">
                    <a:lumMod val="85000"/>
                    <a:lumOff val="15000"/>
                  </a:schemeClr>
                </a:solidFill>
                <a:hlinkClick r:id="rId7" tooltip="John 2:11 KJV verse detail">
                  <a:extLst>
                    <a:ext uri="{A12FA001-AC4F-418D-AE19-62706E023703}">
                      <ahyp:hlinkClr xmlns:ahyp="http://schemas.microsoft.com/office/drawing/2018/hyperlinkcolor" val="tx"/>
                    </a:ext>
                  </a:extLst>
                </a:hlinkClick>
              </a:rPr>
              <a:t>This beginning of miracles did Jesus in Cana of Galilee, and manifested forth his glory; and his disciples believed on him.</a:t>
            </a:r>
            <a:r>
              <a:rPr lang="en-US" sz="1050">
                <a:solidFill>
                  <a:schemeClr val="tx1">
                    <a:lumMod val="85000"/>
                    <a:lumOff val="15000"/>
                  </a:schemeClr>
                </a:solidFill>
              </a:rPr>
              <a:t> The first real proof his disciples saw, can you image?</a:t>
            </a:r>
          </a:p>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Strong's Concordance definition for wine G3631 G=Greek language. Most of the New Testament.</a:t>
            </a:r>
          </a:p>
          <a:p>
            <a:pPr marL="171450" indent="-171450">
              <a:lnSpc>
                <a:spcPct val="90000"/>
              </a:lnSpc>
              <a:spcAft>
                <a:spcPts val="450"/>
              </a:spcAft>
              <a:buFont typeface="+mj-lt"/>
              <a:buAutoNum type="arabicPeriod"/>
            </a:pPr>
            <a:r>
              <a:rPr lang="en-US" sz="1050">
                <a:solidFill>
                  <a:schemeClr val="tx1">
                    <a:lumMod val="85000"/>
                    <a:lumOff val="15000"/>
                  </a:schemeClr>
                </a:solidFill>
                <a:highlight>
                  <a:srgbClr val="C0C0C0"/>
                </a:highlight>
              </a:rPr>
              <a:t>wine. </a:t>
            </a:r>
            <a:r>
              <a:rPr lang="en-US" sz="1050">
                <a:solidFill>
                  <a:schemeClr val="tx1">
                    <a:lumMod val="85000"/>
                    <a:lumOff val="15000"/>
                  </a:schemeClr>
                </a:solidFill>
              </a:rPr>
              <a:t>A primary word (or perhaps of Hebrew origin (</a:t>
            </a:r>
            <a:r>
              <a:rPr lang="en-US" sz="1050" u="sng" err="1">
                <a:solidFill>
                  <a:schemeClr val="tx1">
                    <a:lumMod val="85000"/>
                    <a:lumOff val="15000"/>
                  </a:schemeClr>
                </a:solidFill>
                <a:highlight>
                  <a:srgbClr val="C0C0C0"/>
                </a:highlight>
                <a:hlinkClick r:id="rId8" tooltip="Strong's Number H3196">
                  <a:extLst>
                    <a:ext uri="{A12FA001-AC4F-418D-AE19-62706E023703}">
                      <ahyp:hlinkClr xmlns:ahyp="http://schemas.microsoft.com/office/drawing/2018/hyperlinkcolor" val="tx"/>
                    </a:ext>
                  </a:extLst>
                </a:hlinkClick>
              </a:rPr>
              <a:t>yayin</a:t>
            </a:r>
            <a:r>
              <a:rPr lang="en-US" sz="1050">
                <a:solidFill>
                  <a:schemeClr val="tx1">
                    <a:lumMod val="85000"/>
                    <a:lumOff val="15000"/>
                  </a:schemeClr>
                </a:solidFill>
                <a:highlight>
                  <a:srgbClr val="C0C0C0"/>
                </a:highlight>
              </a:rPr>
              <a:t>)); </a:t>
            </a:r>
            <a:r>
              <a:rPr lang="en-US" sz="1050">
                <a:solidFill>
                  <a:schemeClr val="tx1">
                    <a:lumMod val="85000"/>
                    <a:lumOff val="15000"/>
                  </a:schemeClr>
                </a:solidFill>
              </a:rPr>
              <a:t>"wine" (literally or figuratively) -- wine.</a:t>
            </a:r>
          </a:p>
          <a:p>
            <a:pPr marL="171450" indent="-171450">
              <a:lnSpc>
                <a:spcPct val="90000"/>
              </a:lnSpc>
              <a:spcAft>
                <a:spcPts val="450"/>
              </a:spcAft>
              <a:buFont typeface="+mj-lt"/>
              <a:buAutoNum type="arabicPeriod"/>
            </a:pPr>
            <a:r>
              <a:rPr lang="en-US" sz="1050">
                <a:solidFill>
                  <a:schemeClr val="tx1">
                    <a:lumMod val="85000"/>
                    <a:lumOff val="15000"/>
                  </a:schemeClr>
                </a:solidFill>
              </a:rPr>
              <a:t>see HEBREW </a:t>
            </a:r>
            <a:r>
              <a:rPr lang="en-US" sz="1050" u="sng" err="1">
                <a:solidFill>
                  <a:schemeClr val="tx1">
                    <a:lumMod val="85000"/>
                    <a:lumOff val="15000"/>
                  </a:schemeClr>
                </a:solidFill>
                <a:hlinkClick r:id="rId8" tooltip="Strong's Number H3196">
                  <a:extLst>
                    <a:ext uri="{A12FA001-AC4F-418D-AE19-62706E023703}">
                      <ahyp:hlinkClr xmlns:ahyp="http://schemas.microsoft.com/office/drawing/2018/hyperlinkcolor" val="tx"/>
                    </a:ext>
                  </a:extLst>
                </a:hlinkClick>
              </a:rPr>
              <a:t>yayin</a:t>
            </a:r>
            <a:r>
              <a:rPr lang="en-US" sz="1050" u="sng">
                <a:solidFill>
                  <a:schemeClr val="tx1">
                    <a:lumMod val="85000"/>
                    <a:lumOff val="15000"/>
                  </a:schemeClr>
                </a:solidFill>
              </a:rPr>
              <a:t>  </a:t>
            </a:r>
            <a:r>
              <a:rPr lang="en-US" sz="1050">
                <a:solidFill>
                  <a:schemeClr val="tx1">
                    <a:lumMod val="85000"/>
                    <a:lumOff val="15000"/>
                  </a:schemeClr>
                </a:solidFill>
                <a:highlight>
                  <a:srgbClr val="C0C0C0"/>
                </a:highlight>
              </a:rPr>
              <a:t>Pronounce (yah'-yin) </a:t>
            </a:r>
            <a:r>
              <a:rPr lang="en-US" sz="1050">
                <a:solidFill>
                  <a:schemeClr val="tx1">
                    <a:lumMod val="85000"/>
                    <a:lumOff val="15000"/>
                  </a:schemeClr>
                </a:solidFill>
              </a:rPr>
              <a:t>this is the root word for  wine and it means: </a:t>
            </a:r>
          </a:p>
          <a:p>
            <a:pPr indent="-171450">
              <a:lnSpc>
                <a:spcPct val="90000"/>
              </a:lnSpc>
              <a:spcAft>
                <a:spcPts val="450"/>
              </a:spcAft>
              <a:buFont typeface="Arial" panose="020B0604020202020204" pitchFamily="34" charset="0"/>
              <a:buChar char="•"/>
            </a:pPr>
            <a:r>
              <a:rPr lang="en-US" sz="1050" b="1">
                <a:solidFill>
                  <a:schemeClr val="tx1">
                    <a:lumMod val="85000"/>
                    <a:lumOff val="15000"/>
                  </a:schemeClr>
                </a:solidFill>
              </a:rPr>
              <a:t>Strong's Concordance definition for Yayin which is the root word for wine. H3196 H=Hebrew language. Old Testament </a:t>
            </a:r>
          </a:p>
          <a:p>
            <a:pPr marL="171450" indent="-171450">
              <a:lnSpc>
                <a:spcPct val="90000"/>
              </a:lnSpc>
              <a:spcAft>
                <a:spcPts val="450"/>
              </a:spcAft>
              <a:buFont typeface="+mj-lt"/>
              <a:buAutoNum type="arabicPeriod"/>
            </a:pPr>
            <a:r>
              <a:rPr lang="en-US" sz="1050">
                <a:solidFill>
                  <a:schemeClr val="tx1">
                    <a:lumMod val="85000"/>
                    <a:lumOff val="15000"/>
                  </a:schemeClr>
                </a:solidFill>
              </a:rPr>
              <a:t>banqueting, wine, winebibber (</a:t>
            </a:r>
            <a:r>
              <a:rPr lang="en-US" sz="1050" i="1">
                <a:solidFill>
                  <a:schemeClr val="tx1">
                    <a:lumMod val="85000"/>
                    <a:lumOff val="15000"/>
                  </a:schemeClr>
                </a:solidFill>
                <a:highlight>
                  <a:srgbClr val="C0C0C0"/>
                </a:highlight>
              </a:rPr>
              <a:t>winebibber is a drunkard</a:t>
            </a:r>
            <a:r>
              <a:rPr lang="en-US" sz="1050">
                <a:solidFill>
                  <a:schemeClr val="tx1">
                    <a:lumMod val="85000"/>
                    <a:lumOff val="15000"/>
                  </a:schemeClr>
                </a:solidFill>
                <a:highlight>
                  <a:srgbClr val="C0C0C0"/>
                </a:highlight>
              </a:rPr>
              <a:t>)</a:t>
            </a:r>
          </a:p>
          <a:p>
            <a:pPr marL="171450" indent="-171450">
              <a:lnSpc>
                <a:spcPct val="90000"/>
              </a:lnSpc>
              <a:spcAft>
                <a:spcPts val="450"/>
              </a:spcAft>
              <a:buFont typeface="+mj-lt"/>
              <a:buAutoNum type="arabicPeriod"/>
            </a:pPr>
            <a:r>
              <a:rPr lang="en-US" sz="1050">
                <a:solidFill>
                  <a:schemeClr val="tx1">
                    <a:lumMod val="85000"/>
                    <a:lumOff val="15000"/>
                  </a:schemeClr>
                </a:solidFill>
              </a:rPr>
              <a:t>From an unused root meaning to effervesce; wine </a:t>
            </a:r>
            <a:r>
              <a:rPr lang="en-US" sz="1050">
                <a:solidFill>
                  <a:schemeClr val="tx1">
                    <a:lumMod val="85000"/>
                    <a:lumOff val="15000"/>
                  </a:schemeClr>
                </a:solidFill>
                <a:highlight>
                  <a:srgbClr val="C0C0C0"/>
                </a:highlight>
              </a:rPr>
              <a:t>(as fermented</a:t>
            </a:r>
            <a:r>
              <a:rPr lang="en-US" sz="1050">
                <a:solidFill>
                  <a:schemeClr val="tx1">
                    <a:lumMod val="85000"/>
                    <a:lumOff val="15000"/>
                  </a:schemeClr>
                </a:solidFill>
              </a:rPr>
              <a:t>); by implication</a:t>
            </a:r>
            <a:r>
              <a:rPr lang="en-US" sz="1050">
                <a:solidFill>
                  <a:schemeClr val="tx1">
                    <a:lumMod val="85000"/>
                    <a:lumOff val="15000"/>
                  </a:schemeClr>
                </a:solidFill>
                <a:highlight>
                  <a:srgbClr val="C0C0C0"/>
                </a:highlight>
              </a:rPr>
              <a:t>, intoxication </a:t>
            </a:r>
            <a:r>
              <a:rPr lang="en-US" sz="1050">
                <a:solidFill>
                  <a:schemeClr val="tx1">
                    <a:lumMod val="85000"/>
                    <a:lumOff val="15000"/>
                  </a:schemeClr>
                </a:solidFill>
              </a:rPr>
              <a:t>-- banqueting, wine, wine(-bibber).</a:t>
            </a:r>
          </a:p>
          <a:p>
            <a:pPr marL="171450" indent="-171450">
              <a:lnSpc>
                <a:spcPct val="90000"/>
              </a:lnSpc>
              <a:spcAft>
                <a:spcPts val="450"/>
              </a:spcAft>
              <a:buFont typeface="+mj-lt"/>
              <a:buAutoNum type="arabicPeriod"/>
            </a:pPr>
            <a:endParaRPr lang="en-US" sz="1050">
              <a:ea typeface="+mn-lt"/>
              <a:cs typeface="+mn-lt"/>
            </a:endParaRPr>
          </a:p>
          <a:p>
            <a:pPr>
              <a:lnSpc>
                <a:spcPct val="90000"/>
              </a:lnSpc>
              <a:spcAft>
                <a:spcPts val="450"/>
              </a:spcAft>
            </a:pPr>
            <a:r>
              <a:rPr lang="en-US" sz="1050">
                <a:highlight>
                  <a:srgbClr val="FFFF00"/>
                </a:highlight>
                <a:ea typeface="+mn-lt"/>
                <a:cs typeface="+mn-lt"/>
                <a:hlinkClick r:id="rId9">
                  <a:extLst>
                    <a:ext uri="{A12FA001-AC4F-418D-AE19-62706E023703}">
                      <ahyp:hlinkClr xmlns:ahyp="http://schemas.microsoft.com/office/drawing/2018/hyperlinkcolor" val="tx"/>
                    </a:ext>
                  </a:extLst>
                </a:hlinkClick>
              </a:rPr>
              <a:t>https://www.kingjamesbibleonline.org/</a:t>
            </a:r>
            <a:r>
              <a:rPr lang="en-US" sz="1050">
                <a:highlight>
                  <a:srgbClr val="FFFF00"/>
                </a:highlight>
                <a:ea typeface="+mn-lt"/>
                <a:cs typeface="+mn-lt"/>
              </a:rPr>
              <a:t>  </a:t>
            </a:r>
            <a:endParaRPr lang="en-US" sz="1050">
              <a:highlight>
                <a:srgbClr val="FFFF00"/>
              </a:highlight>
            </a:endParaRPr>
          </a:p>
        </p:txBody>
      </p:sp>
      <p:pic>
        <p:nvPicPr>
          <p:cNvPr id="1034" name="Picture 10" descr="Promotional material - King James Bible 1611 Ministries Netherlands">
            <a:extLst>
              <a:ext uri="{FF2B5EF4-FFF2-40B4-BE49-F238E27FC236}">
                <a16:creationId xmlns:a16="http://schemas.microsoft.com/office/drawing/2014/main" id="{E7D6A200-6FFB-68E9-F66A-AE9A1FB129E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r="1" b="6455"/>
          <a:stretch>
            <a:fillRect/>
          </a:stretch>
        </p:blipFill>
        <p:spPr bwMode="auto">
          <a:xfrm>
            <a:off x="7958867" y="857258"/>
            <a:ext cx="2707945" cy="5143493"/>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37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FA3983-6C9E-8B24-E74F-83C3DF469CF7}"/>
            </a:ext>
          </a:extLst>
        </p:cNvPr>
        <p:cNvGrpSpPr/>
        <p:nvPr/>
      </p:nvGrpSpPr>
      <p:grpSpPr>
        <a:xfrm>
          <a:off x="0" y="0"/>
          <a:ext cx="0" cy="0"/>
          <a:chOff x="0" y="0"/>
          <a:chExt cx="0" cy="0"/>
        </a:xfrm>
      </p:grpSpPr>
      <p:sp useBgFill="1">
        <p:nvSpPr>
          <p:cNvPr id="4106" name="Rectangle 4105">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49"/>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05" name="Rectangle 4104">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098" name="Picture 2" descr="The Tent of Meetings – REASONED CASES FOR CHRIST">
            <a:extLst>
              <a:ext uri="{FF2B5EF4-FFF2-40B4-BE49-F238E27FC236}">
                <a16:creationId xmlns:a16="http://schemas.microsoft.com/office/drawing/2014/main" id="{1EA58D83-1C48-2739-CA2F-8547BFBEF8F6}"/>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t="2937" b="3313"/>
          <a:stretch>
            <a:fillRect/>
          </a:stretch>
        </p:blipFill>
        <p:spPr bwMode="auto">
          <a:xfrm>
            <a:off x="1524000" y="857258"/>
            <a:ext cx="9144001" cy="514349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97379E3E-3C7F-4C69-2A7C-0CB74145E8FD}"/>
              </a:ext>
            </a:extLst>
          </p:cNvPr>
          <p:cNvSpPr>
            <a:spLocks noGrp="1"/>
          </p:cNvSpPr>
          <p:nvPr>
            <p:ph idx="1"/>
          </p:nvPr>
        </p:nvSpPr>
        <p:spPr>
          <a:xfrm>
            <a:off x="4718312" y="964407"/>
            <a:ext cx="5947403" cy="4861437"/>
          </a:xfrm>
        </p:spPr>
        <p:txBody>
          <a:bodyPr vert="horz" lIns="68580" tIns="34290" rIns="68580" bIns="34290" rtlCol="0" anchor="t">
            <a:normAutofit/>
          </a:bodyPr>
          <a:lstStyle/>
          <a:p>
            <a:pPr marL="170974" indent="-170974"/>
            <a:r>
              <a:rPr lang="en-US" sz="1350" b="1">
                <a:solidFill>
                  <a:srgbClr val="FFFFFF"/>
                </a:solidFill>
                <a:hlinkClick r:id="rId4" tooltip="Genesis 29:21 KJV verse detail">
                  <a:extLst>
                    <a:ext uri="{A12FA001-AC4F-418D-AE19-62706E023703}">
                      <ahyp:hlinkClr xmlns:ahyp="http://schemas.microsoft.com/office/drawing/2018/hyperlinkcolor" val="tx"/>
                    </a:ext>
                  </a:extLst>
                </a:hlinkClick>
              </a:rPr>
              <a:t>Genesis 29:21 </a:t>
            </a:r>
            <a:r>
              <a:rPr lang="en-US" sz="1350">
                <a:solidFill>
                  <a:srgbClr val="FFFFFF"/>
                </a:solidFill>
                <a:hlinkClick r:id="rId4" tooltip="Genesis 29:21 KJV verse detail">
                  <a:extLst>
                    <a:ext uri="{A12FA001-AC4F-418D-AE19-62706E023703}">
                      <ahyp:hlinkClr xmlns:ahyp="http://schemas.microsoft.com/office/drawing/2018/hyperlinkcolor" val="tx"/>
                    </a:ext>
                  </a:extLst>
                </a:hlinkClick>
              </a:rPr>
              <a:t>And Jacob said unto Laban, Give </a:t>
            </a:r>
            <a:r>
              <a:rPr lang="en-US" sz="1350" i="1">
                <a:solidFill>
                  <a:srgbClr val="FFFFFF"/>
                </a:solidFill>
                <a:hlinkClick r:id="rId4" tooltip="Genesis 29:21 KJV verse detail">
                  <a:extLst>
                    <a:ext uri="{A12FA001-AC4F-418D-AE19-62706E023703}">
                      <ahyp:hlinkClr xmlns:ahyp="http://schemas.microsoft.com/office/drawing/2018/hyperlinkcolor" val="tx"/>
                    </a:ext>
                  </a:extLst>
                </a:hlinkClick>
              </a:rPr>
              <a:t>me</a:t>
            </a:r>
            <a:r>
              <a:rPr lang="en-US" sz="1350">
                <a:solidFill>
                  <a:srgbClr val="FFFFFF"/>
                </a:solidFill>
                <a:hlinkClick r:id="rId4" tooltip="Genesis 29:21 KJV verse detail">
                  <a:extLst>
                    <a:ext uri="{A12FA001-AC4F-418D-AE19-62706E023703}">
                      <ahyp:hlinkClr xmlns:ahyp="http://schemas.microsoft.com/office/drawing/2018/hyperlinkcolor" val="tx"/>
                    </a:ext>
                  </a:extLst>
                </a:hlinkClick>
              </a:rPr>
              <a:t> my wife, for my days are fulfilled, that I may go in unto her</a:t>
            </a:r>
            <a:r>
              <a:rPr lang="en-US" sz="1350">
                <a:solidFill>
                  <a:srgbClr val="FFFFFF"/>
                </a:solidFill>
              </a:rPr>
              <a:t>.</a:t>
            </a:r>
          </a:p>
          <a:p>
            <a:pPr marL="170974" indent="-170974"/>
            <a:r>
              <a:rPr lang="en-US" sz="1350" b="1">
                <a:solidFill>
                  <a:srgbClr val="FFFFFF"/>
                </a:solidFill>
                <a:hlinkClick r:id="rId4" tooltip="Genesis 29:21 KJV verse detail">
                  <a:extLst>
                    <a:ext uri="{A12FA001-AC4F-418D-AE19-62706E023703}">
                      <ahyp:hlinkClr xmlns:ahyp="http://schemas.microsoft.com/office/drawing/2018/hyperlinkcolor" val="tx"/>
                    </a:ext>
                  </a:extLst>
                </a:hlinkClick>
              </a:rPr>
              <a:t>Genesis 29:</a:t>
            </a:r>
            <a:r>
              <a:rPr lang="en-US" sz="1350" b="1">
                <a:solidFill>
                  <a:srgbClr val="FFFFFF"/>
                </a:solidFill>
                <a:hlinkClick r:id="rId4">
                  <a:extLst>
                    <a:ext uri="{A12FA001-AC4F-418D-AE19-62706E023703}">
                      <ahyp:hlinkClr xmlns:ahyp="http://schemas.microsoft.com/office/drawing/2018/hyperlinkcolor" val="tx"/>
                    </a:ext>
                  </a:extLst>
                </a:hlinkClick>
              </a:rPr>
              <a:t>22 </a:t>
            </a:r>
            <a:r>
              <a:rPr lang="en-US" sz="1350">
                <a:solidFill>
                  <a:srgbClr val="FFFFFF"/>
                </a:solidFill>
                <a:hlinkClick r:id="rId4">
                  <a:extLst>
                    <a:ext uri="{A12FA001-AC4F-418D-AE19-62706E023703}">
                      <ahyp:hlinkClr xmlns:ahyp="http://schemas.microsoft.com/office/drawing/2018/hyperlinkcolor" val="tx"/>
                    </a:ext>
                  </a:extLst>
                </a:hlinkClick>
              </a:rPr>
              <a:t>And Laban gathered together all the men of the place, and made a feast.</a:t>
            </a:r>
          </a:p>
          <a:p>
            <a:pPr marL="170974" indent="-170974"/>
            <a:r>
              <a:rPr lang="en-US" sz="1350" b="1">
                <a:solidFill>
                  <a:srgbClr val="FFFFFF"/>
                </a:solidFill>
                <a:hlinkClick r:id="rId4" tooltip="Genesis 29:21 KJV verse detail">
                  <a:extLst>
                    <a:ext uri="{A12FA001-AC4F-418D-AE19-62706E023703}">
                      <ahyp:hlinkClr xmlns:ahyp="http://schemas.microsoft.com/office/drawing/2018/hyperlinkcolor" val="tx"/>
                    </a:ext>
                  </a:extLst>
                </a:hlinkClick>
              </a:rPr>
              <a:t>Genesis 29:</a:t>
            </a:r>
            <a:r>
              <a:rPr lang="en-US" sz="1350" b="1">
                <a:solidFill>
                  <a:srgbClr val="FFFFFF"/>
                </a:solidFill>
                <a:hlinkClick r:id="rId4">
                  <a:extLst>
                    <a:ext uri="{A12FA001-AC4F-418D-AE19-62706E023703}">
                      <ahyp:hlinkClr xmlns:ahyp="http://schemas.microsoft.com/office/drawing/2018/hyperlinkcolor" val="tx"/>
                    </a:ext>
                  </a:extLst>
                </a:hlinkClick>
              </a:rPr>
              <a:t>23 </a:t>
            </a:r>
            <a:r>
              <a:rPr lang="en-US" sz="1350">
                <a:solidFill>
                  <a:srgbClr val="FFFFFF"/>
                </a:solidFill>
                <a:hlinkClick r:id="rId4">
                  <a:extLst>
                    <a:ext uri="{A12FA001-AC4F-418D-AE19-62706E023703}">
                      <ahyp:hlinkClr xmlns:ahyp="http://schemas.microsoft.com/office/drawing/2018/hyperlinkcolor" val="tx"/>
                    </a:ext>
                  </a:extLst>
                </a:hlinkClick>
              </a:rPr>
              <a:t>And it came to pass in the evening, that he took Leah his daughter, and brought her to him; and he went in unto her.</a:t>
            </a:r>
            <a:r>
              <a:rPr lang="en-US" sz="1350">
                <a:solidFill>
                  <a:srgbClr val="FFFFFF"/>
                </a:solidFill>
              </a:rPr>
              <a:t> </a:t>
            </a:r>
          </a:p>
          <a:p>
            <a:pPr marL="170974" indent="-170974"/>
            <a:r>
              <a:rPr lang="en-US" sz="1350" b="1">
                <a:solidFill>
                  <a:srgbClr val="FFFFFF"/>
                </a:solidFill>
                <a:hlinkClick r:id="rId4" tooltip="Genesis 29:21 KJV verse detail">
                  <a:extLst>
                    <a:ext uri="{A12FA001-AC4F-418D-AE19-62706E023703}">
                      <ahyp:hlinkClr xmlns:ahyp="http://schemas.microsoft.com/office/drawing/2018/hyperlinkcolor" val="tx"/>
                    </a:ext>
                  </a:extLst>
                </a:hlinkClick>
              </a:rPr>
              <a:t>Genesis 29:</a:t>
            </a:r>
            <a:r>
              <a:rPr lang="en-US" sz="1350" b="1">
                <a:solidFill>
                  <a:srgbClr val="FFFFFF"/>
                </a:solidFill>
                <a:hlinkClick r:id="rId4">
                  <a:extLst>
                    <a:ext uri="{A12FA001-AC4F-418D-AE19-62706E023703}">
                      <ahyp:hlinkClr xmlns:ahyp="http://schemas.microsoft.com/office/drawing/2018/hyperlinkcolor" val="tx"/>
                    </a:ext>
                  </a:extLst>
                </a:hlinkClick>
              </a:rPr>
              <a:t>24 </a:t>
            </a:r>
            <a:r>
              <a:rPr lang="en-US" sz="1350">
                <a:solidFill>
                  <a:srgbClr val="FFFFFF"/>
                </a:solidFill>
                <a:hlinkClick r:id="rId4">
                  <a:extLst>
                    <a:ext uri="{A12FA001-AC4F-418D-AE19-62706E023703}">
                      <ahyp:hlinkClr xmlns:ahyp="http://schemas.microsoft.com/office/drawing/2018/hyperlinkcolor" val="tx"/>
                    </a:ext>
                  </a:extLst>
                </a:hlinkClick>
              </a:rPr>
              <a:t>And Laban gave unto his daughter Leah Zilpah his maid </a:t>
            </a:r>
            <a:r>
              <a:rPr lang="en-US" sz="1350" i="1">
                <a:solidFill>
                  <a:srgbClr val="FFFFFF"/>
                </a:solidFill>
                <a:hlinkClick r:id="rId4">
                  <a:extLst>
                    <a:ext uri="{A12FA001-AC4F-418D-AE19-62706E023703}">
                      <ahyp:hlinkClr xmlns:ahyp="http://schemas.microsoft.com/office/drawing/2018/hyperlinkcolor" val="tx"/>
                    </a:ext>
                  </a:extLst>
                </a:hlinkClick>
              </a:rPr>
              <a:t>for</a:t>
            </a:r>
            <a:r>
              <a:rPr lang="en-US" sz="1350">
                <a:solidFill>
                  <a:srgbClr val="FFFFFF"/>
                </a:solidFill>
                <a:hlinkClick r:id="rId4">
                  <a:extLst>
                    <a:ext uri="{A12FA001-AC4F-418D-AE19-62706E023703}">
                      <ahyp:hlinkClr xmlns:ahyp="http://schemas.microsoft.com/office/drawing/2018/hyperlinkcolor" val="tx"/>
                    </a:ext>
                  </a:extLst>
                </a:hlinkClick>
              </a:rPr>
              <a:t> an handmaid</a:t>
            </a:r>
            <a:r>
              <a:rPr lang="en-US" sz="1350">
                <a:solidFill>
                  <a:srgbClr val="FFFFFF"/>
                </a:solidFill>
              </a:rPr>
              <a:t>.</a:t>
            </a:r>
          </a:p>
          <a:p>
            <a:pPr marL="170974" indent="-170974"/>
            <a:r>
              <a:rPr lang="en-US" sz="1350" b="1">
                <a:solidFill>
                  <a:srgbClr val="FFFFFF"/>
                </a:solidFill>
                <a:hlinkClick r:id="rId4" tooltip="Genesis 29:21 KJV verse detail">
                  <a:extLst>
                    <a:ext uri="{A12FA001-AC4F-418D-AE19-62706E023703}">
                      <ahyp:hlinkClr xmlns:ahyp="http://schemas.microsoft.com/office/drawing/2018/hyperlinkcolor" val="tx"/>
                    </a:ext>
                  </a:extLst>
                </a:hlinkClick>
              </a:rPr>
              <a:t>Genesis 29:</a:t>
            </a:r>
            <a:r>
              <a:rPr lang="en-US" sz="1350" b="1">
                <a:solidFill>
                  <a:srgbClr val="FFFFFF"/>
                </a:solidFill>
                <a:hlinkClick r:id="rId4">
                  <a:extLst>
                    <a:ext uri="{A12FA001-AC4F-418D-AE19-62706E023703}">
                      <ahyp:hlinkClr xmlns:ahyp="http://schemas.microsoft.com/office/drawing/2018/hyperlinkcolor" val="tx"/>
                    </a:ext>
                  </a:extLst>
                </a:hlinkClick>
              </a:rPr>
              <a:t>25 </a:t>
            </a:r>
            <a:r>
              <a:rPr lang="en-US" sz="1350">
                <a:solidFill>
                  <a:srgbClr val="FFFFFF"/>
                </a:solidFill>
                <a:hlinkClick r:id="rId4">
                  <a:extLst>
                    <a:ext uri="{A12FA001-AC4F-418D-AE19-62706E023703}">
                      <ahyp:hlinkClr xmlns:ahyp="http://schemas.microsoft.com/office/drawing/2018/hyperlinkcolor" val="tx"/>
                    </a:ext>
                  </a:extLst>
                </a:hlinkClick>
              </a:rPr>
              <a:t>And it came to pass, that in the morning, behold, it </a:t>
            </a:r>
            <a:r>
              <a:rPr lang="en-US" sz="1350" i="1">
                <a:solidFill>
                  <a:srgbClr val="FFFFFF"/>
                </a:solidFill>
                <a:hlinkClick r:id="rId4">
                  <a:extLst>
                    <a:ext uri="{A12FA001-AC4F-418D-AE19-62706E023703}">
                      <ahyp:hlinkClr xmlns:ahyp="http://schemas.microsoft.com/office/drawing/2018/hyperlinkcolor" val="tx"/>
                    </a:ext>
                  </a:extLst>
                </a:hlinkClick>
              </a:rPr>
              <a:t>was</a:t>
            </a:r>
            <a:r>
              <a:rPr lang="en-US" sz="1350">
                <a:solidFill>
                  <a:srgbClr val="FFFFFF"/>
                </a:solidFill>
                <a:hlinkClick r:id="rId4">
                  <a:extLst>
                    <a:ext uri="{A12FA001-AC4F-418D-AE19-62706E023703}">
                      <ahyp:hlinkClr xmlns:ahyp="http://schemas.microsoft.com/office/drawing/2018/hyperlinkcolor" val="tx"/>
                    </a:ext>
                  </a:extLst>
                </a:hlinkClick>
              </a:rPr>
              <a:t> Leah: and he said to Laban, What </a:t>
            </a:r>
            <a:r>
              <a:rPr lang="en-US" sz="1350" i="1">
                <a:solidFill>
                  <a:srgbClr val="FFFFFF"/>
                </a:solidFill>
                <a:hlinkClick r:id="rId4">
                  <a:extLst>
                    <a:ext uri="{A12FA001-AC4F-418D-AE19-62706E023703}">
                      <ahyp:hlinkClr xmlns:ahyp="http://schemas.microsoft.com/office/drawing/2018/hyperlinkcolor" val="tx"/>
                    </a:ext>
                  </a:extLst>
                </a:hlinkClick>
              </a:rPr>
              <a:t>is</a:t>
            </a:r>
            <a:r>
              <a:rPr lang="en-US" sz="1350">
                <a:solidFill>
                  <a:srgbClr val="FFFFFF"/>
                </a:solidFill>
                <a:hlinkClick r:id="rId4">
                  <a:extLst>
                    <a:ext uri="{A12FA001-AC4F-418D-AE19-62706E023703}">
                      <ahyp:hlinkClr xmlns:ahyp="http://schemas.microsoft.com/office/drawing/2018/hyperlinkcolor" val="tx"/>
                    </a:ext>
                  </a:extLst>
                </a:hlinkClick>
              </a:rPr>
              <a:t> this thou hast done unto me? did not I serve with thee for Rachel? wherefore then hast thou beguiled (deceive) me</a:t>
            </a:r>
            <a:endParaRPr lang="en-US" sz="1350">
              <a:solidFill>
                <a:srgbClr val="FFFFFF"/>
              </a:solidFill>
            </a:endParaRPr>
          </a:p>
        </p:txBody>
      </p:sp>
    </p:spTree>
    <p:extLst>
      <p:ext uri="{BB962C8B-B14F-4D97-AF65-F5344CB8AC3E}">
        <p14:creationId xmlns:p14="http://schemas.microsoft.com/office/powerpoint/2010/main" val="3732982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4721B2-20F0-732E-87E9-29CA523C6891}"/>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49"/>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7" name="Rectangle 2056">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857250"/>
            <a:ext cx="9144000"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0" name="Picture 2" descr="Jesus talking to Pharisees in Jerusalem">
            <a:extLst>
              <a:ext uri="{FF2B5EF4-FFF2-40B4-BE49-F238E27FC236}">
                <a16:creationId xmlns:a16="http://schemas.microsoft.com/office/drawing/2014/main" id="{C8C8A72B-4C68-F4FC-62D2-FAA79E13FEC3}"/>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l="6222" r="-1" b="-1"/>
          <a:stretch>
            <a:fillRect/>
          </a:stretch>
        </p:blipFill>
        <p:spPr bwMode="auto">
          <a:xfrm>
            <a:off x="1524000" y="857258"/>
            <a:ext cx="9144001" cy="514349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E05C9586-31FB-6932-651B-3342E3615DA6}"/>
              </a:ext>
            </a:extLst>
          </p:cNvPr>
          <p:cNvSpPr>
            <a:spLocks noGrp="1"/>
          </p:cNvSpPr>
          <p:nvPr>
            <p:ph idx="1"/>
          </p:nvPr>
        </p:nvSpPr>
        <p:spPr>
          <a:xfrm>
            <a:off x="1595438" y="992980"/>
            <a:ext cx="5475338" cy="4872038"/>
          </a:xfrm>
        </p:spPr>
        <p:txBody>
          <a:bodyPr vert="horz" lIns="68580" tIns="34290" rIns="68580" bIns="34290" rtlCol="0" anchor="t">
            <a:normAutofit/>
          </a:bodyPr>
          <a:lstStyle/>
          <a:p>
            <a:pPr marL="0" indent="0">
              <a:buNone/>
            </a:pPr>
            <a:endParaRPr lang="en-US" sz="1050">
              <a:solidFill>
                <a:srgbClr val="FFFFFF"/>
              </a:solidFill>
            </a:endParaRPr>
          </a:p>
          <a:p>
            <a:pPr marL="0" indent="0">
              <a:buNone/>
            </a:pPr>
            <a:r>
              <a:rPr lang="en-US" sz="1200">
                <a:solidFill>
                  <a:srgbClr val="FFFFFF"/>
                </a:solidFill>
              </a:rPr>
              <a:t>In Luke Chapter 7 Jesus is talking to a crowd of people and some Pharisees. </a:t>
            </a:r>
          </a:p>
          <a:p>
            <a:pPr marL="170974" indent="-170974"/>
            <a:r>
              <a:rPr lang="en-US" sz="1200" b="1">
                <a:solidFill>
                  <a:srgbClr val="FFFFFF"/>
                </a:solidFill>
                <a:hlinkClick r:id="rId4" tooltip="Luke 7:31 KJV verse detail">
                  <a:extLst>
                    <a:ext uri="{A12FA001-AC4F-418D-AE19-62706E023703}">
                      <ahyp:hlinkClr xmlns:ahyp="http://schemas.microsoft.com/office/drawing/2018/hyperlinkcolor" val="tx"/>
                    </a:ext>
                  </a:extLst>
                </a:hlinkClick>
              </a:rPr>
              <a:t>Luke 7:31 </a:t>
            </a:r>
            <a:r>
              <a:rPr lang="en-US" sz="1200">
                <a:solidFill>
                  <a:srgbClr val="FFFFFF"/>
                </a:solidFill>
                <a:hlinkClick r:id="rId4" tooltip="Luke 7:31 KJV verse detail">
                  <a:extLst>
                    <a:ext uri="{A12FA001-AC4F-418D-AE19-62706E023703}">
                      <ahyp:hlinkClr xmlns:ahyp="http://schemas.microsoft.com/office/drawing/2018/hyperlinkcolor" val="tx"/>
                    </a:ext>
                  </a:extLst>
                </a:hlinkClick>
              </a:rPr>
              <a:t>And the Lord said, Whereunto then shall I liken the men of this generation? and to what are they like?</a:t>
            </a:r>
            <a:endParaRPr lang="en-US" sz="1200">
              <a:solidFill>
                <a:srgbClr val="FFFFFF"/>
              </a:solidFill>
            </a:endParaRPr>
          </a:p>
          <a:p>
            <a:pPr marL="170974" indent="-170974"/>
            <a:r>
              <a:rPr lang="en-US" sz="1200" b="1">
                <a:solidFill>
                  <a:srgbClr val="FFFFFF"/>
                </a:solidFill>
                <a:hlinkClick r:id="rId4" tooltip="Luke 7:31 KJV verse detail">
                  <a:extLst>
                    <a:ext uri="{A12FA001-AC4F-418D-AE19-62706E023703}">
                      <ahyp:hlinkClr xmlns:ahyp="http://schemas.microsoft.com/office/drawing/2018/hyperlinkcolor" val="tx"/>
                    </a:ext>
                  </a:extLst>
                </a:hlinkClick>
              </a:rPr>
              <a:t>Luke 7: </a:t>
            </a:r>
            <a:r>
              <a:rPr lang="en-US" sz="1200" b="1">
                <a:solidFill>
                  <a:srgbClr val="FFFFFF"/>
                </a:solidFill>
                <a:hlinkClick r:id="rId4">
                  <a:extLst>
                    <a:ext uri="{A12FA001-AC4F-418D-AE19-62706E023703}">
                      <ahyp:hlinkClr xmlns:ahyp="http://schemas.microsoft.com/office/drawing/2018/hyperlinkcolor" val="tx"/>
                    </a:ext>
                  </a:extLst>
                </a:hlinkClick>
              </a:rPr>
              <a:t>32 </a:t>
            </a:r>
            <a:r>
              <a:rPr lang="en-US" sz="1200">
                <a:solidFill>
                  <a:srgbClr val="FFFFFF"/>
                </a:solidFill>
                <a:hlinkClick r:id="rId4">
                  <a:extLst>
                    <a:ext uri="{A12FA001-AC4F-418D-AE19-62706E023703}">
                      <ahyp:hlinkClr xmlns:ahyp="http://schemas.microsoft.com/office/drawing/2018/hyperlinkcolor" val="tx"/>
                    </a:ext>
                  </a:extLst>
                </a:hlinkClick>
              </a:rPr>
              <a:t>They are like unto children sitting in the marketplace, and calling one to another, and saying, We have piped unto you, and ye have not danced; we have mourned to you, and ye have not wept.played the flute and mourned is to lament or bewail. </a:t>
            </a:r>
            <a:endParaRPr lang="en-US" sz="1200">
              <a:solidFill>
                <a:srgbClr val="FFFFFF"/>
              </a:solidFill>
            </a:endParaRPr>
          </a:p>
          <a:p>
            <a:pPr marL="170974" indent="-170974"/>
            <a:r>
              <a:rPr lang="en-US" sz="1200" b="1">
                <a:solidFill>
                  <a:srgbClr val="FFFFFF"/>
                </a:solidFill>
                <a:hlinkClick r:id="rId4" tooltip="Luke 7:31 KJV verse detail">
                  <a:extLst>
                    <a:ext uri="{A12FA001-AC4F-418D-AE19-62706E023703}">
                      <ahyp:hlinkClr xmlns:ahyp="http://schemas.microsoft.com/office/drawing/2018/hyperlinkcolor" val="tx"/>
                    </a:ext>
                  </a:extLst>
                </a:hlinkClick>
              </a:rPr>
              <a:t>Luke 7: </a:t>
            </a:r>
            <a:r>
              <a:rPr lang="en-US" sz="1200" b="1">
                <a:solidFill>
                  <a:srgbClr val="FFFFFF"/>
                </a:solidFill>
                <a:hlinkClick r:id="rId4">
                  <a:extLst>
                    <a:ext uri="{A12FA001-AC4F-418D-AE19-62706E023703}">
                      <ahyp:hlinkClr xmlns:ahyp="http://schemas.microsoft.com/office/drawing/2018/hyperlinkcolor" val="tx"/>
                    </a:ext>
                  </a:extLst>
                </a:hlinkClick>
              </a:rPr>
              <a:t>33 </a:t>
            </a:r>
            <a:r>
              <a:rPr lang="en-US" sz="1200">
                <a:solidFill>
                  <a:srgbClr val="FFFFFF"/>
                </a:solidFill>
                <a:hlinkClick r:id="rId4">
                  <a:extLst>
                    <a:ext uri="{A12FA001-AC4F-418D-AE19-62706E023703}">
                      <ahyp:hlinkClr xmlns:ahyp="http://schemas.microsoft.com/office/drawing/2018/hyperlinkcolor" val="tx"/>
                    </a:ext>
                  </a:extLst>
                </a:hlinkClick>
              </a:rPr>
              <a:t>For John the Baptist came neither eating bread nor drinking wine; and ye say, He hath a devil.</a:t>
            </a:r>
            <a:r>
              <a:rPr lang="en-US" sz="1200">
                <a:solidFill>
                  <a:srgbClr val="FFFFFF"/>
                </a:solidFill>
              </a:rPr>
              <a:t> John had the Holy Spirit from the womb, and he was a Nazarite Luke 1:15 says “</a:t>
            </a:r>
            <a:r>
              <a:rPr lang="en-US" sz="1200" u="sng">
                <a:solidFill>
                  <a:srgbClr val="FFFFFF"/>
                </a:solidFill>
              </a:rPr>
              <a:t>he shall be great in the sight of the Lord, and shall drink neither wine nor strong drink and shall be filled with the Holy Ghost, even from his mother’s womb</a:t>
            </a:r>
            <a:r>
              <a:rPr lang="en-US" sz="1200">
                <a:solidFill>
                  <a:srgbClr val="FFFFFF"/>
                </a:solidFill>
              </a:rPr>
              <a:t>”</a:t>
            </a:r>
          </a:p>
          <a:p>
            <a:pPr marL="170974" indent="-170974"/>
            <a:r>
              <a:rPr lang="en-US" sz="1200" b="1">
                <a:solidFill>
                  <a:srgbClr val="FFFFFF"/>
                </a:solidFill>
                <a:hlinkClick r:id="rId4" tooltip="Luke 7:31 KJV verse detail">
                  <a:extLst>
                    <a:ext uri="{A12FA001-AC4F-418D-AE19-62706E023703}">
                      <ahyp:hlinkClr xmlns:ahyp="http://schemas.microsoft.com/office/drawing/2018/hyperlinkcolor" val="tx"/>
                    </a:ext>
                  </a:extLst>
                </a:hlinkClick>
              </a:rPr>
              <a:t>Luke 7: </a:t>
            </a:r>
            <a:r>
              <a:rPr lang="en-US" sz="1200" b="1">
                <a:solidFill>
                  <a:srgbClr val="FFFFFF"/>
                </a:solidFill>
                <a:hlinkClick r:id="rId4">
                  <a:extLst>
                    <a:ext uri="{A12FA001-AC4F-418D-AE19-62706E023703}">
                      <ahyp:hlinkClr xmlns:ahyp="http://schemas.microsoft.com/office/drawing/2018/hyperlinkcolor" val="tx"/>
                    </a:ext>
                  </a:extLst>
                </a:hlinkClick>
              </a:rPr>
              <a:t>34 </a:t>
            </a:r>
            <a:r>
              <a:rPr lang="en-US" sz="1200">
                <a:solidFill>
                  <a:srgbClr val="FFFFFF"/>
                </a:solidFill>
                <a:hlinkClick r:id="rId4">
                  <a:extLst>
                    <a:ext uri="{A12FA001-AC4F-418D-AE19-62706E023703}">
                      <ahyp:hlinkClr xmlns:ahyp="http://schemas.microsoft.com/office/drawing/2018/hyperlinkcolor" val="tx"/>
                    </a:ext>
                  </a:extLst>
                </a:hlinkClick>
              </a:rPr>
              <a:t>The Son of man is come eating and drinking; and ye say, Behold a gluttonous man, and a winebibber, a friend of publicans and sinners!</a:t>
            </a:r>
            <a:r>
              <a:rPr lang="en-US" sz="1200">
                <a:solidFill>
                  <a:srgbClr val="FFFFFF"/>
                </a:solidFill>
              </a:rPr>
              <a:t> . </a:t>
            </a:r>
            <a:endParaRPr lang="en-US" sz="750">
              <a:solidFill>
                <a:srgbClr val="FFFFFF"/>
              </a:solidFill>
            </a:endParaRPr>
          </a:p>
        </p:txBody>
      </p:sp>
    </p:spTree>
    <p:extLst>
      <p:ext uri="{BB962C8B-B14F-4D97-AF65-F5344CB8AC3E}">
        <p14:creationId xmlns:p14="http://schemas.microsoft.com/office/powerpoint/2010/main" val="251219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CE481-20B2-EEB7-A148-11ABDAB85082}"/>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122" name="Picture 2" descr="Origin of the Eucharist - Wikipedia">
            <a:extLst>
              <a:ext uri="{FF2B5EF4-FFF2-40B4-BE49-F238E27FC236}">
                <a16:creationId xmlns:a16="http://schemas.microsoft.com/office/drawing/2014/main" id="{223581DE-A04D-83DE-C167-AE7196FCF7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09" r="7811" b="1"/>
          <a:stretch>
            <a:fillRect/>
          </a:stretch>
        </p:blipFill>
        <p:spPr bwMode="auto">
          <a:xfrm>
            <a:off x="1524002" y="857258"/>
            <a:ext cx="5434109" cy="5143493"/>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67764" y="85725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54455548-AD2B-67AA-751C-459E541E7874}"/>
              </a:ext>
            </a:extLst>
          </p:cNvPr>
          <p:cNvSpPr>
            <a:spLocks noGrp="1"/>
          </p:cNvSpPr>
          <p:nvPr>
            <p:ph type="title"/>
          </p:nvPr>
        </p:nvSpPr>
        <p:spPr>
          <a:xfrm>
            <a:off x="2374108" y="914400"/>
            <a:ext cx="7665243" cy="453628"/>
          </a:xfrm>
        </p:spPr>
        <p:txBody>
          <a:bodyPr>
            <a:normAutofit fontScale="90000"/>
          </a:bodyPr>
          <a:lstStyle/>
          <a:p>
            <a:pPr algn="r"/>
            <a:r>
              <a:rPr lang="en-US" sz="3000"/>
              <a:t>The Last Supper</a:t>
            </a:r>
            <a:endParaRPr lang="en-US"/>
          </a:p>
        </p:txBody>
      </p:sp>
      <p:sp>
        <p:nvSpPr>
          <p:cNvPr id="4" name="Content Placeholder 3">
            <a:extLst>
              <a:ext uri="{FF2B5EF4-FFF2-40B4-BE49-F238E27FC236}">
                <a16:creationId xmlns:a16="http://schemas.microsoft.com/office/drawing/2014/main" id="{EED06F81-1098-5424-AD8F-07BFD00CEC7F}"/>
              </a:ext>
            </a:extLst>
          </p:cNvPr>
          <p:cNvSpPr>
            <a:spLocks noGrp="1"/>
          </p:cNvSpPr>
          <p:nvPr>
            <p:ph idx="1"/>
          </p:nvPr>
        </p:nvSpPr>
        <p:spPr>
          <a:xfrm>
            <a:off x="6960394" y="1764506"/>
            <a:ext cx="3705320" cy="4057650"/>
          </a:xfrm>
        </p:spPr>
        <p:txBody>
          <a:bodyPr vert="horz" lIns="68580" tIns="34290" rIns="68580" bIns="34290" rtlCol="0" anchor="t">
            <a:normAutofit/>
          </a:bodyPr>
          <a:lstStyle/>
          <a:p>
            <a:r>
              <a:rPr lang="en-US" sz="1350" b="1">
                <a:hlinkClick r:id="rId4" tooltip="Matthew 26:27 KJV verse detail">
                  <a:extLst>
                    <a:ext uri="{A12FA001-AC4F-418D-AE19-62706E023703}">
                      <ahyp:hlinkClr xmlns:ahyp="http://schemas.microsoft.com/office/drawing/2018/hyperlinkcolor" val="tx"/>
                    </a:ext>
                  </a:extLst>
                </a:hlinkClick>
              </a:rPr>
              <a:t>Matt 26:27 </a:t>
            </a:r>
            <a:r>
              <a:rPr lang="en-US" sz="1350">
                <a:hlinkClick r:id="rId4" tooltip="Matthew 26:27 KJV verse detail">
                  <a:extLst>
                    <a:ext uri="{A12FA001-AC4F-418D-AE19-62706E023703}">
                      <ahyp:hlinkClr xmlns:ahyp="http://schemas.microsoft.com/office/drawing/2018/hyperlinkcolor" val="tx"/>
                    </a:ext>
                  </a:extLst>
                </a:hlinkClick>
              </a:rPr>
              <a:t>And he took the cup, and gave thanks, and gave </a:t>
            </a:r>
            <a:r>
              <a:rPr lang="en-US" sz="1350" i="1">
                <a:hlinkClick r:id="rId4" tooltip="Matthew 26:27 KJV verse detail">
                  <a:extLst>
                    <a:ext uri="{A12FA001-AC4F-418D-AE19-62706E023703}">
                      <ahyp:hlinkClr xmlns:ahyp="http://schemas.microsoft.com/office/drawing/2018/hyperlinkcolor" val="tx"/>
                    </a:ext>
                  </a:extLst>
                </a:hlinkClick>
              </a:rPr>
              <a:t>it</a:t>
            </a:r>
            <a:r>
              <a:rPr lang="en-US" sz="1350">
                <a:hlinkClick r:id="rId4" tooltip="Matthew 26:27 KJV verse detail">
                  <a:extLst>
                    <a:ext uri="{A12FA001-AC4F-418D-AE19-62706E023703}">
                      <ahyp:hlinkClr xmlns:ahyp="http://schemas.microsoft.com/office/drawing/2018/hyperlinkcolor" val="tx"/>
                    </a:ext>
                  </a:extLst>
                </a:hlinkClick>
              </a:rPr>
              <a:t> to them, saying, Drink ye all of it</a:t>
            </a:r>
            <a:r>
              <a:rPr lang="en-US" sz="1350" u="sng">
                <a:hlinkClick r:id="rId4" tooltip="Matthew 26:27 KJV verse detail">
                  <a:extLst>
                    <a:ext uri="{A12FA001-AC4F-418D-AE19-62706E023703}">
                      <ahyp:hlinkClr xmlns:ahyp="http://schemas.microsoft.com/office/drawing/2018/hyperlinkcolor" val="tx"/>
                    </a:ext>
                  </a:extLst>
                </a:hlinkClick>
              </a:rPr>
              <a:t>;</a:t>
            </a:r>
            <a:r>
              <a:rPr lang="en-US" sz="1350" u="sng"/>
              <a:t>  </a:t>
            </a:r>
            <a:r>
              <a:rPr lang="en-US" sz="1350"/>
              <a:t>Cup used in this verse is    (pot-ay'-</a:t>
            </a:r>
            <a:r>
              <a:rPr lang="en-US" sz="1350" err="1"/>
              <a:t>ree</a:t>
            </a:r>
            <a:r>
              <a:rPr lang="en-US" sz="1350"/>
              <a:t>-on) </a:t>
            </a:r>
            <a:r>
              <a:rPr lang="en-US" sz="1350" err="1"/>
              <a:t>potērion</a:t>
            </a:r>
            <a:r>
              <a:rPr lang="en-US" sz="1350"/>
              <a:t>: a wine cup.</a:t>
            </a:r>
          </a:p>
          <a:p>
            <a:pPr marL="128588" indent="-128588"/>
            <a:r>
              <a:rPr lang="en-US" sz="1350" b="1">
                <a:hlinkClick r:id="rId5" tooltip="Matthew 26:28 KJV verse detail">
                  <a:extLst>
                    <a:ext uri="{A12FA001-AC4F-418D-AE19-62706E023703}">
                      <ahyp:hlinkClr xmlns:ahyp="http://schemas.microsoft.com/office/drawing/2018/hyperlinkcolor" val="tx"/>
                    </a:ext>
                  </a:extLst>
                </a:hlinkClick>
              </a:rPr>
              <a:t>Matt 26:28 </a:t>
            </a:r>
            <a:r>
              <a:rPr lang="en-US" sz="1350">
                <a:hlinkClick r:id="rId5" tooltip="Matthew 26:28 KJV verse detail">
                  <a:extLst>
                    <a:ext uri="{A12FA001-AC4F-418D-AE19-62706E023703}">
                      <ahyp:hlinkClr xmlns:ahyp="http://schemas.microsoft.com/office/drawing/2018/hyperlinkcolor" val="tx"/>
                    </a:ext>
                  </a:extLst>
                </a:hlinkClick>
              </a:rPr>
              <a:t>For this is my blood of the new testament, which is shed for many for the remission of sins.</a:t>
            </a:r>
            <a:endParaRPr lang="en-US" sz="1350"/>
          </a:p>
          <a:p>
            <a:pPr marL="128588" indent="-128588"/>
            <a:r>
              <a:rPr lang="en-US" sz="1350" b="1">
                <a:hlinkClick r:id="rId6" tooltip="Matthew 26:29 KJV verse detail">
                  <a:extLst>
                    <a:ext uri="{A12FA001-AC4F-418D-AE19-62706E023703}">
                      <ahyp:hlinkClr xmlns:ahyp="http://schemas.microsoft.com/office/drawing/2018/hyperlinkcolor" val="tx"/>
                    </a:ext>
                  </a:extLst>
                </a:hlinkClick>
              </a:rPr>
              <a:t>Matt 26:29 </a:t>
            </a:r>
            <a:r>
              <a:rPr lang="en-US" sz="1350">
                <a:hlinkClick r:id="rId6" tooltip="Matthew 26:29 KJV verse detail">
                  <a:extLst>
                    <a:ext uri="{A12FA001-AC4F-418D-AE19-62706E023703}">
                      <ahyp:hlinkClr xmlns:ahyp="http://schemas.microsoft.com/office/drawing/2018/hyperlinkcolor" val="tx"/>
                    </a:ext>
                  </a:extLst>
                </a:hlinkClick>
              </a:rPr>
              <a:t>But I say unto you, I will not drink henceforth of this fruit of the vine, until that day when I drink it new with you in my Father's kingdom.</a:t>
            </a:r>
            <a:endParaRPr lang="en-US" sz="1350"/>
          </a:p>
          <a:p>
            <a:pPr marL="170974" indent="-170974"/>
            <a:r>
              <a:rPr lang="en-US" sz="1350" b="1">
                <a:hlinkClick r:id="rId7" tooltip="Psalms 104:15 KJV verse detail">
                  <a:extLst>
                    <a:ext uri="{A12FA001-AC4F-418D-AE19-62706E023703}">
                      <ahyp:hlinkClr xmlns:ahyp="http://schemas.microsoft.com/office/drawing/2018/hyperlinkcolor" val="tx"/>
                    </a:ext>
                  </a:extLst>
                </a:hlinkClick>
              </a:rPr>
              <a:t>Psalms 104:15</a:t>
            </a:r>
            <a:r>
              <a:rPr lang="en-US" sz="1350">
                <a:hlinkClick r:id="rId7" tooltip="Psalms 104:15 KJV verse detail">
                  <a:extLst>
                    <a:ext uri="{A12FA001-AC4F-418D-AE19-62706E023703}">
                      <ahyp:hlinkClr xmlns:ahyp="http://schemas.microsoft.com/office/drawing/2018/hyperlinkcolor" val="tx"/>
                    </a:ext>
                  </a:extLst>
                </a:hlinkClick>
              </a:rPr>
              <a:t>  And wine </a:t>
            </a:r>
            <a:r>
              <a:rPr lang="en-US" sz="1350" i="1">
                <a:hlinkClick r:id="rId7" tooltip="Psalms 104:15 KJV verse detail">
                  <a:extLst>
                    <a:ext uri="{A12FA001-AC4F-418D-AE19-62706E023703}">
                      <ahyp:hlinkClr xmlns:ahyp="http://schemas.microsoft.com/office/drawing/2018/hyperlinkcolor" val="tx"/>
                    </a:ext>
                  </a:extLst>
                </a:hlinkClick>
              </a:rPr>
              <a:t>that</a:t>
            </a:r>
            <a:r>
              <a:rPr lang="en-US" sz="1350">
                <a:hlinkClick r:id="rId7" tooltip="Psalms 104:15 KJV verse detail">
                  <a:extLst>
                    <a:ext uri="{A12FA001-AC4F-418D-AE19-62706E023703}">
                      <ahyp:hlinkClr xmlns:ahyp="http://schemas.microsoft.com/office/drawing/2018/hyperlinkcolor" val="tx"/>
                    </a:ext>
                  </a:extLst>
                </a:hlinkClick>
              </a:rPr>
              <a:t> maketh glad the heart of man, </a:t>
            </a:r>
            <a:r>
              <a:rPr lang="en-US" sz="1350" i="1">
                <a:hlinkClick r:id="rId7" tooltip="Psalms 104:15 KJV verse detail">
                  <a:extLst>
                    <a:ext uri="{A12FA001-AC4F-418D-AE19-62706E023703}">
                      <ahyp:hlinkClr xmlns:ahyp="http://schemas.microsoft.com/office/drawing/2018/hyperlinkcolor" val="tx"/>
                    </a:ext>
                  </a:extLst>
                </a:hlinkClick>
              </a:rPr>
              <a:t>and</a:t>
            </a:r>
            <a:r>
              <a:rPr lang="en-US" sz="1350">
                <a:hlinkClick r:id="rId7" tooltip="Psalms 104:15 KJV verse detail">
                  <a:extLst>
                    <a:ext uri="{A12FA001-AC4F-418D-AE19-62706E023703}">
                      <ahyp:hlinkClr xmlns:ahyp="http://schemas.microsoft.com/office/drawing/2018/hyperlinkcolor" val="tx"/>
                    </a:ext>
                  </a:extLst>
                </a:hlinkClick>
              </a:rPr>
              <a:t> oil to make </a:t>
            </a:r>
            <a:r>
              <a:rPr lang="en-US" sz="1350" i="1">
                <a:hlinkClick r:id="rId7" tooltip="Psalms 104:15 KJV verse detail">
                  <a:extLst>
                    <a:ext uri="{A12FA001-AC4F-418D-AE19-62706E023703}">
                      <ahyp:hlinkClr xmlns:ahyp="http://schemas.microsoft.com/office/drawing/2018/hyperlinkcolor" val="tx"/>
                    </a:ext>
                  </a:extLst>
                </a:hlinkClick>
              </a:rPr>
              <a:t>his</a:t>
            </a:r>
            <a:r>
              <a:rPr lang="en-US" sz="1350">
                <a:hlinkClick r:id="rId7" tooltip="Psalms 104:15 KJV verse detail">
                  <a:extLst>
                    <a:ext uri="{A12FA001-AC4F-418D-AE19-62706E023703}">
                      <ahyp:hlinkClr xmlns:ahyp="http://schemas.microsoft.com/office/drawing/2018/hyperlinkcolor" val="tx"/>
                    </a:ext>
                  </a:extLst>
                </a:hlinkClick>
              </a:rPr>
              <a:t> face to shine, and bread </a:t>
            </a:r>
            <a:r>
              <a:rPr lang="en-US" sz="1350" i="1">
                <a:hlinkClick r:id="rId7" tooltip="Psalms 104:15 KJV verse detail">
                  <a:extLst>
                    <a:ext uri="{A12FA001-AC4F-418D-AE19-62706E023703}">
                      <ahyp:hlinkClr xmlns:ahyp="http://schemas.microsoft.com/office/drawing/2018/hyperlinkcolor" val="tx"/>
                    </a:ext>
                  </a:extLst>
                </a:hlinkClick>
              </a:rPr>
              <a:t>which</a:t>
            </a:r>
            <a:r>
              <a:rPr lang="en-US" sz="1350">
                <a:hlinkClick r:id="rId7" tooltip="Psalms 104:15 KJV verse detail">
                  <a:extLst>
                    <a:ext uri="{A12FA001-AC4F-418D-AE19-62706E023703}">
                      <ahyp:hlinkClr xmlns:ahyp="http://schemas.microsoft.com/office/drawing/2018/hyperlinkcolor" val="tx"/>
                    </a:ext>
                  </a:extLst>
                </a:hlinkClick>
              </a:rPr>
              <a:t> </a:t>
            </a:r>
            <a:r>
              <a:rPr lang="en-US" sz="1350" err="1">
                <a:hlinkClick r:id="rId7" tooltip="Psalms 104:15 KJV verse detail">
                  <a:extLst>
                    <a:ext uri="{A12FA001-AC4F-418D-AE19-62706E023703}">
                      <ahyp:hlinkClr xmlns:ahyp="http://schemas.microsoft.com/office/drawing/2018/hyperlinkcolor" val="tx"/>
                    </a:ext>
                  </a:extLst>
                </a:hlinkClick>
              </a:rPr>
              <a:t>strengtheneth</a:t>
            </a:r>
            <a:r>
              <a:rPr lang="en-US" sz="1350">
                <a:hlinkClick r:id="rId7" tooltip="Psalms 104:15 KJV verse detail">
                  <a:extLst>
                    <a:ext uri="{A12FA001-AC4F-418D-AE19-62706E023703}">
                      <ahyp:hlinkClr xmlns:ahyp="http://schemas.microsoft.com/office/drawing/2018/hyperlinkcolor" val="tx"/>
                    </a:ext>
                  </a:extLst>
                </a:hlinkClick>
              </a:rPr>
              <a:t> man's heart.</a:t>
            </a:r>
            <a:r>
              <a:rPr lang="en-US" sz="1350"/>
              <a:t> </a:t>
            </a:r>
          </a:p>
          <a:p>
            <a:pPr marL="0" indent="0">
              <a:buNone/>
            </a:pPr>
            <a:endParaRPr lang="en-US" sz="750"/>
          </a:p>
        </p:txBody>
      </p:sp>
    </p:spTree>
    <p:extLst>
      <p:ext uri="{BB962C8B-B14F-4D97-AF65-F5344CB8AC3E}">
        <p14:creationId xmlns:p14="http://schemas.microsoft.com/office/powerpoint/2010/main" val="3335030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011680"/>
            <a:ext cx="11094720" cy="822960"/>
          </a:xfrm>
          <a:prstGeom prst="rect">
            <a:avLst/>
          </a:prstGeom>
          <a:noFill/>
        </p:spPr>
        <p:txBody>
          <a:bodyPr wrap="square">
            <a:spAutoFit/>
          </a:bodyPr>
          <a:lstStyle/>
          <a:p>
            <a:r>
              <a:rPr sz="3600" b="1">
                <a:solidFill>
                  <a:srgbClr val="000000"/>
                </a:solidFill>
                <a:latin typeface="Calibri"/>
              </a:rPr>
              <a:t>The Gentile Nations &amp; the Adamic Line</a:t>
            </a:r>
          </a:p>
        </p:txBody>
      </p:sp>
      <p:sp>
        <p:nvSpPr>
          <p:cNvPr id="3" name="TextBox 2"/>
          <p:cNvSpPr txBox="1"/>
          <p:nvPr/>
        </p:nvSpPr>
        <p:spPr>
          <a:xfrm>
            <a:off x="548640" y="2834640"/>
            <a:ext cx="11094720" cy="457200"/>
          </a:xfrm>
          <a:prstGeom prst="rect">
            <a:avLst/>
          </a:prstGeom>
          <a:noFill/>
        </p:spPr>
        <p:txBody>
          <a:bodyPr wrap="square">
            <a:spAutoFit/>
          </a:bodyPr>
          <a:lstStyle/>
          <a:p>
            <a:r>
              <a:rPr sz="1400" i="1">
                <a:solidFill>
                  <a:srgbClr val="C00000"/>
                </a:solidFill>
                <a:latin typeface="Calibri"/>
              </a:rPr>
              <a:t>A Comparative Creation Timeline — How to Study the Bible Series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3000" b="1">
                <a:solidFill>
                  <a:srgbClr val="000000"/>
                </a:solidFill>
                <a:latin typeface="Calibri"/>
              </a:rPr>
              <a:t>Purpose</a:t>
            </a:r>
          </a:p>
        </p:txBody>
      </p:sp>
      <p:sp>
        <p:nvSpPr>
          <p:cNvPr id="3" name="TextBox 2"/>
          <p:cNvSpPr txBox="1"/>
          <p:nvPr/>
        </p:nvSpPr>
        <p:spPr>
          <a:xfrm>
            <a:off x="548640" y="1554480"/>
            <a:ext cx="11094720" cy="4846320"/>
          </a:xfrm>
          <a:prstGeom prst="rect">
            <a:avLst/>
          </a:prstGeom>
          <a:noFill/>
        </p:spPr>
        <p:txBody>
          <a:bodyPr wrap="square">
            <a:spAutoFit/>
          </a:bodyPr>
          <a:lstStyle/>
          <a:p>
            <a:pPr>
              <a:spcAft>
                <a:spcPts val="1000"/>
              </a:spcAft>
            </a:pPr>
            <a:r>
              <a:rPr sz="1800" b="0" i="0">
                <a:solidFill>
                  <a:srgbClr val="000000"/>
                </a:solidFill>
                <a:latin typeface="Calibri"/>
              </a:rPr>
              <a:t>This study compares two distinct tracks of early human history: the specific, genealogical line of Adam recorded in Genesis 2–11, and the broader emergence of ‘Gentile’ nations — the descendants of the mankind God created in Genesis 1:26–28 — as documented in the archaeological and historical record.</a:t>
            </a:r>
          </a:p>
          <a:p>
            <a:pPr>
              <a:spcAft>
                <a:spcPts val="1000"/>
              </a:spcAft>
            </a:pPr>
            <a:r>
              <a:rPr sz="1800" b="0" i="0">
                <a:solidFill>
                  <a:srgbClr val="000000"/>
                </a:solidFill>
                <a:latin typeface="Calibri"/>
              </a:rPr>
              <a:t>The goal is to demonstrate that the general population of mankind (the Gentiles) was already present and organizing into nations and civilizations before, and independent of, the specific Adamic line detailed later in Genesis 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2800" b="1">
                <a:solidFill>
                  <a:srgbClr val="000000"/>
                </a:solidFill>
                <a:latin typeface="Calibri"/>
              </a:rPr>
              <a:t>The Two Creations</a:t>
            </a:r>
          </a:p>
        </p:txBody>
      </p:sp>
      <p:sp>
        <p:nvSpPr>
          <p:cNvPr id="3" name="TextBox 2"/>
          <p:cNvSpPr txBox="1"/>
          <p:nvPr/>
        </p:nvSpPr>
        <p:spPr>
          <a:xfrm>
            <a:off x="548640" y="1005840"/>
            <a:ext cx="11094720" cy="457200"/>
          </a:xfrm>
          <a:prstGeom prst="rect">
            <a:avLst/>
          </a:prstGeom>
          <a:noFill/>
        </p:spPr>
        <p:txBody>
          <a:bodyPr wrap="square">
            <a:spAutoFit/>
          </a:bodyPr>
          <a:lstStyle/>
          <a:p>
            <a:r>
              <a:rPr sz="1400" i="1">
                <a:solidFill>
                  <a:srgbClr val="C00000"/>
                </a:solidFill>
                <a:latin typeface="Calibri"/>
              </a:rPr>
              <a:t>Genesis 1:26–28 (Mankind / the Gentiles)  vs.  Genesis 2:7 (Adam)</a:t>
            </a:r>
          </a:p>
        </p:txBody>
      </p:sp>
      <p:sp>
        <p:nvSpPr>
          <p:cNvPr id="4" name="TextBox 3"/>
          <p:cNvSpPr txBox="1"/>
          <p:nvPr/>
        </p:nvSpPr>
        <p:spPr>
          <a:xfrm>
            <a:off x="548640" y="1600200"/>
            <a:ext cx="5410200" cy="3200400"/>
          </a:xfrm>
          <a:prstGeom prst="rect">
            <a:avLst/>
          </a:prstGeom>
          <a:solidFill>
            <a:srgbClr val="F2F2F2"/>
          </a:solidFill>
          <a:ln>
            <a:noFill/>
          </a:ln>
        </p:spPr>
        <p:txBody>
          <a:bodyPr wrap="square" lIns="182880" rIns="182880" tIns="137160" bIns="137160">
            <a:spAutoFit/>
          </a:bodyPr>
          <a:lstStyle/>
          <a:p>
            <a:r>
              <a:rPr b="1" sz="1500">
                <a:solidFill>
                  <a:srgbClr val="C00000"/>
                </a:solidFill>
                <a:latin typeface="Calibri"/>
              </a:rPr>
              <a:t>Genesis 1:26–28 — Mankind (the Gentiles)</a:t>
            </a:r>
          </a:p>
          <a:p>
            <a:pPr>
              <a:spcBef>
                <a:spcPts val="800"/>
              </a:spcBef>
            </a:pPr>
            <a:r>
              <a:rPr i="1" sz="1300">
                <a:solidFill>
                  <a:srgbClr val="000000"/>
                </a:solidFill>
                <a:latin typeface="Calibri"/>
              </a:rPr>
              <a:t>“And God said, Let us make man in our image, after our likeness... So God created man in his own image... male and female created he them... and God said unto them, Be fruitful, and multiply, and replenish the earth.”</a:t>
            </a:r>
          </a:p>
          <a:p>
            <a:pPr>
              <a:spcBef>
                <a:spcPts val="1000"/>
              </a:spcBef>
            </a:pPr>
            <a:r>
              <a:rPr sz="1300">
                <a:solidFill>
                  <a:srgbClr val="000000"/>
                </a:solidFill>
                <a:latin typeface="Calibri"/>
              </a:rPr>
              <a:t>This is a general creation of mankind — a population, not a single genealogical line.</a:t>
            </a:r>
          </a:p>
        </p:txBody>
      </p:sp>
      <p:sp>
        <p:nvSpPr>
          <p:cNvPr id="5" name="TextBox 4"/>
          <p:cNvSpPr txBox="1"/>
          <p:nvPr/>
        </p:nvSpPr>
        <p:spPr>
          <a:xfrm>
            <a:off x="6233160" y="1600200"/>
            <a:ext cx="5410200" cy="3200400"/>
          </a:xfrm>
          <a:prstGeom prst="rect">
            <a:avLst/>
          </a:prstGeom>
          <a:solidFill>
            <a:srgbClr val="F2F2F2"/>
          </a:solidFill>
          <a:ln>
            <a:noFill/>
          </a:ln>
        </p:spPr>
        <p:txBody>
          <a:bodyPr wrap="square" lIns="182880" rIns="182880" tIns="137160" bIns="137160">
            <a:spAutoFit/>
          </a:bodyPr>
          <a:lstStyle/>
          <a:p>
            <a:r>
              <a:rPr b="1" sz="1500">
                <a:solidFill>
                  <a:srgbClr val="C00000"/>
                </a:solidFill>
                <a:latin typeface="Calibri"/>
              </a:rPr>
              <a:t>Genesis 2:7 — Adam</a:t>
            </a:r>
          </a:p>
          <a:p>
            <a:pPr>
              <a:spcBef>
                <a:spcPts val="800"/>
              </a:spcBef>
            </a:pPr>
            <a:r>
              <a:rPr i="1" sz="1300">
                <a:solidFill>
                  <a:srgbClr val="000000"/>
                </a:solidFill>
                <a:latin typeface="Calibri"/>
              </a:rPr>
              <a:t>“And the LORD God formed man of the dust of the ground, and breathed into his nostrils the breath of life; and man became a living soul.”</a:t>
            </a:r>
          </a:p>
          <a:p>
            <a:pPr>
              <a:spcBef>
                <a:spcPts val="1000"/>
              </a:spcBef>
            </a:pPr>
            <a:r>
              <a:rPr sz="1300">
                <a:solidFill>
                  <a:srgbClr val="000000"/>
                </a:solidFill>
                <a:latin typeface="Calibri"/>
              </a:rPr>
              <a:t>This is a distinct, later, and specific act — the forming of Adam individually, placed in the Garden of Eden, and given a soul directly breathed by God. Genesis 5 then traces a specific genealogical line from this Adam forward.</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3000" b="1">
                <a:solidFill>
                  <a:srgbClr val="000000"/>
                </a:solidFill>
                <a:latin typeface="Calibri"/>
              </a:rPr>
              <a:t>Supporting Textual Clues</a:t>
            </a:r>
          </a:p>
        </p:txBody>
      </p:sp>
      <p:sp>
        <p:nvSpPr>
          <p:cNvPr id="3" name="TextBox 2"/>
          <p:cNvSpPr txBox="1"/>
          <p:nvPr/>
        </p:nvSpPr>
        <p:spPr>
          <a:xfrm>
            <a:off x="548640" y="1554480"/>
            <a:ext cx="11094720" cy="4846320"/>
          </a:xfrm>
          <a:prstGeom prst="rect">
            <a:avLst/>
          </a:prstGeom>
          <a:noFill/>
        </p:spPr>
        <p:txBody>
          <a:bodyPr wrap="square">
            <a:spAutoFit/>
          </a:bodyPr>
          <a:lstStyle/>
          <a:p>
            <a:pPr>
              <a:spcAft>
                <a:spcPts val="1000"/>
              </a:spcAft>
            </a:pPr>
            <a:r>
              <a:rPr sz="1800" b="0" i="0">
                <a:solidFill>
                  <a:srgbClr val="000000"/>
                </a:solidFill>
                <a:latin typeface="Calibri"/>
              </a:rPr>
              <a:t>•  Cain fears being killed by others after his exile (Genesis 4:14) — implying a population beyond his immediate family.</a:t>
            </a:r>
          </a:p>
          <a:p>
            <a:pPr>
              <a:spcAft>
                <a:spcPts val="1000"/>
              </a:spcAft>
            </a:pPr>
            <a:r>
              <a:rPr sz="1800" b="0" i="0">
                <a:solidFill>
                  <a:srgbClr val="000000"/>
                </a:solidFill>
                <a:latin typeface="Calibri"/>
              </a:rPr>
              <a:t>•  Cain ‘knew his wife’ and built a city (Genesis 4:17) — requiring an existing population to marry into and to populate a city.</a:t>
            </a:r>
          </a:p>
          <a:p>
            <a:pPr>
              <a:spcAft>
                <a:spcPts val="1000"/>
              </a:spcAft>
            </a:pPr>
            <a:r>
              <a:rPr sz="1800" b="0" i="0">
                <a:solidFill>
                  <a:srgbClr val="000000"/>
                </a:solidFill>
                <a:latin typeface="Calibri"/>
              </a:rPr>
              <a:t>•  These details are difficult to explain if Adam, Eve, Cain, and Abel were the only living humans on earth at that time.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2600" b="1">
                <a:solidFill>
                  <a:srgbClr val="000000"/>
                </a:solidFill>
                <a:latin typeface="Calibri"/>
              </a:rPr>
              <a:t>Comparative Timeline (1 of 2)</a:t>
            </a:r>
          </a:p>
        </p:txBody>
      </p:sp>
      <p:sp>
        <p:nvSpPr>
          <p:cNvPr id="3" name="TextBox 2"/>
          <p:cNvSpPr txBox="1"/>
          <p:nvPr/>
        </p:nvSpPr>
        <p:spPr>
          <a:xfrm>
            <a:off x="548640" y="960120"/>
            <a:ext cx="11094720" cy="457200"/>
          </a:xfrm>
          <a:prstGeom prst="rect">
            <a:avLst/>
          </a:prstGeom>
          <a:noFill/>
        </p:spPr>
        <p:txBody>
          <a:bodyPr wrap="square">
            <a:spAutoFit/>
          </a:bodyPr>
          <a:lstStyle/>
          <a:p>
            <a:r>
              <a:rPr sz="1400" i="1">
                <a:solidFill>
                  <a:srgbClr val="C00000"/>
                </a:solidFill>
                <a:latin typeface="Calibri"/>
              </a:rPr>
              <a:t>Adamic dates: Ussher biblical chronology.  Gentile dates: standard archaeological/historical dating.</a:t>
            </a:r>
          </a:p>
        </p:txBody>
      </p:sp>
      <p:graphicFrame>
        <p:nvGraphicFramePr>
          <p:cNvPr id="4" name="Table 3"/>
          <p:cNvGraphicFramePr>
            <a:graphicFrameLocks noGrp="1"/>
          </p:cNvGraphicFramePr>
          <p:nvPr/>
        </p:nvGraphicFramePr>
        <p:xfrm>
          <a:off x="548640" y="1463040"/>
          <a:ext cx="11094720" cy="3657600"/>
        </p:xfrm>
        <a:graphic>
          <a:graphicData uri="http://schemas.openxmlformats.org/drawingml/2006/table">
            <a:tbl>
              <a:tblPr firstRow="1" bandRow="1">
                <a:tableStyleId>{5C22544A-7EE6-4342-B048-85BDC9FD1C3A}</a:tableStyleId>
              </a:tblPr>
              <a:tblGrid>
                <a:gridCol w="1280160"/>
                <a:gridCol w="4663440"/>
                <a:gridCol w="5151120"/>
              </a:tblGrid>
              <a:tr h="365760">
                <a:tc>
                  <a:txBody>
                    <a:bodyPr/>
                    <a:lstStyle/>
                    <a:p>
                      <a:pPr algn="l"/>
                      <a:r>
                        <a:rPr b="1" sz="1200">
                          <a:solidFill>
                            <a:srgbClr val="FFFFFF"/>
                          </a:solidFill>
                          <a:latin typeface="Calibri"/>
                        </a:rPr>
                        <a:t>Date (approx.)</a:t>
                      </a:r>
                    </a:p>
                  </a:txBody>
                  <a:tcPr>
                    <a:solidFill>
                      <a:srgbClr val="C00000"/>
                    </a:solidFill>
                  </a:tcPr>
                </a:tc>
                <a:tc>
                  <a:txBody>
                    <a:bodyPr/>
                    <a:lstStyle/>
                    <a:p>
                      <a:pPr algn="l"/>
                      <a:r>
                        <a:rPr b="1" sz="1200">
                          <a:solidFill>
                            <a:srgbClr val="FFFFFF"/>
                          </a:solidFill>
                          <a:latin typeface="Calibri"/>
                        </a:rPr>
                        <a:t>Adamic Line (Gen. 2–11)</a:t>
                      </a:r>
                    </a:p>
                  </a:txBody>
                  <a:tcPr>
                    <a:solidFill>
                      <a:srgbClr val="C00000"/>
                    </a:solidFill>
                  </a:tcPr>
                </a:tc>
                <a:tc>
                  <a:txBody>
                    <a:bodyPr/>
                    <a:lstStyle/>
                    <a:p>
                      <a:pPr algn="l"/>
                      <a:r>
                        <a:rPr b="1" sz="1200">
                          <a:solidFill>
                            <a:srgbClr val="FFFFFF"/>
                          </a:solidFill>
                          <a:latin typeface="Calibri"/>
                        </a:rPr>
                        <a:t>Gentile Nations (Gen. 1 mankind → historical record)</a:t>
                      </a:r>
                    </a:p>
                  </a:txBody>
                  <a:tcPr>
                    <a:solidFill>
                      <a:srgbClr val="C00000"/>
                    </a:solidFill>
                  </a:tcPr>
                </a:tc>
              </a:tr>
              <a:tr h="548640">
                <a:tc>
                  <a:txBody>
                    <a:bodyPr/>
                    <a:lstStyle/>
                    <a:p>
                      <a:r>
                        <a:rPr sz="1100" b="1">
                          <a:solidFill>
                            <a:srgbClr val="000000"/>
                          </a:solidFill>
                          <a:latin typeface="Calibri"/>
                        </a:rPr>
                        <a:t>4500–4000 BC</a:t>
                      </a:r>
                    </a:p>
                  </a:txBody>
                  <a:tcPr>
                    <a:solidFill>
                      <a:srgbClr val="FFFFFF"/>
                    </a:solidFill>
                  </a:tcPr>
                </a:tc>
                <a:tc>
                  <a:txBody>
                    <a:bodyPr/>
                    <a:lstStyle/>
                    <a:p>
                      <a:r>
                        <a:rPr sz="1100">
                          <a:solidFill>
                            <a:srgbClr val="000000"/>
                          </a:solidFill>
                          <a:latin typeface="Calibri"/>
                        </a:rPr>
                        <a:t>— Adam not yet formed</a:t>
                      </a:r>
                    </a:p>
                  </a:txBody>
                  <a:tcPr>
                    <a:solidFill>
                      <a:srgbClr val="FFFFFF"/>
                    </a:solidFill>
                  </a:tcPr>
                </a:tc>
                <a:tc>
                  <a:txBody>
                    <a:bodyPr/>
                    <a:lstStyle/>
                    <a:p>
                      <a:r>
                        <a:rPr sz="1100">
                          <a:solidFill>
                            <a:srgbClr val="000000"/>
                          </a:solidFill>
                          <a:latin typeface="Calibri"/>
                        </a:rPr>
                        <a:t>Earliest Sumerian urban settlement at Uruk, Mesopotamia (modern-day Iraq).</a:t>
                      </a:r>
                    </a:p>
                  </a:txBody>
                  <a:tcPr>
                    <a:solidFill>
                      <a:srgbClr val="FFFFFF"/>
                    </a:solidFill>
                  </a:tcPr>
                </a:tc>
              </a:tr>
              <a:tr h="548640">
                <a:tc>
                  <a:txBody>
                    <a:bodyPr/>
                    <a:lstStyle/>
                    <a:p>
                      <a:r>
                        <a:rPr sz="1100" b="1">
                          <a:solidFill>
                            <a:srgbClr val="000000"/>
                          </a:solidFill>
                          <a:latin typeface="Calibri"/>
                        </a:rPr>
                        <a:t>4004 BC</a:t>
                      </a:r>
                    </a:p>
                  </a:txBody>
                  <a:tcPr>
                    <a:solidFill>
                      <a:srgbClr val="F2F2F2"/>
                    </a:solidFill>
                  </a:tcPr>
                </a:tc>
                <a:tc>
                  <a:txBody>
                    <a:bodyPr/>
                    <a:lstStyle/>
                    <a:p>
                      <a:r>
                        <a:rPr sz="1100">
                          <a:solidFill>
                            <a:srgbClr val="000000"/>
                          </a:solidFill>
                          <a:latin typeface="Calibri"/>
                        </a:rPr>
                        <a:t>Adam formed (Gen. 2:7) — Ussher chronology</a:t>
                      </a:r>
                    </a:p>
                  </a:txBody>
                  <a:tcPr>
                    <a:solidFill>
                      <a:srgbClr val="F2F2F2"/>
                    </a:solidFill>
                  </a:tcPr>
                </a:tc>
                <a:tc>
                  <a:txBody>
                    <a:bodyPr/>
                    <a:lstStyle/>
                    <a:p>
                      <a:r>
                        <a:rPr sz="1100">
                          <a:solidFill>
                            <a:srgbClr val="000000"/>
                          </a:solidFill>
                          <a:latin typeface="Calibri"/>
                        </a:rPr>
                        <a:t>Gentile populations already spreading across river valleys.</a:t>
                      </a:r>
                    </a:p>
                  </a:txBody>
                  <a:tcPr>
                    <a:solidFill>
                      <a:srgbClr val="F2F2F2"/>
                    </a:solidFill>
                  </a:tcPr>
                </a:tc>
              </a:tr>
              <a:tr h="548640">
                <a:tc>
                  <a:txBody>
                    <a:bodyPr/>
                    <a:lstStyle/>
                    <a:p>
                      <a:r>
                        <a:rPr sz="1100" b="1">
                          <a:solidFill>
                            <a:srgbClr val="000000"/>
                          </a:solidFill>
                          <a:latin typeface="Calibri"/>
                        </a:rPr>
                        <a:t>3300 BC</a:t>
                      </a:r>
                    </a:p>
                  </a:txBody>
                  <a:tcPr>
                    <a:solidFill>
                      <a:srgbClr val="FFFFFF"/>
                    </a:solidFill>
                  </a:tcPr>
                </a:tc>
                <a:tc>
                  <a:txBody>
                    <a:bodyPr/>
                    <a:lstStyle/>
                    <a:p>
                      <a:r>
                        <a:rPr sz="1100">
                          <a:solidFill>
                            <a:srgbClr val="000000"/>
                          </a:solidFill>
                          <a:latin typeface="Calibri"/>
                        </a:rPr>
                        <a:t>Adam’s line: Seth, Enosh, Kenan… (Gen. 5, pre-Flood)</a:t>
                      </a:r>
                    </a:p>
                  </a:txBody>
                  <a:tcPr>
                    <a:solidFill>
                      <a:srgbClr val="FFFFFF"/>
                    </a:solidFill>
                  </a:tcPr>
                </a:tc>
                <a:tc>
                  <a:txBody>
                    <a:bodyPr/>
                    <a:lstStyle/>
                    <a:p>
                      <a:r>
                        <a:rPr sz="1100">
                          <a:solidFill>
                            <a:srgbClr val="000000"/>
                          </a:solidFill>
                          <a:latin typeface="Calibri"/>
                        </a:rPr>
                        <a:t>Indus Valley Civilization founded (Harappa) (modern-day Pakistan).</a:t>
                      </a:r>
                    </a:p>
                  </a:txBody>
                  <a:tcPr>
                    <a:solidFill>
                      <a:srgbClr val="FFFFFF"/>
                    </a:solidFill>
                  </a:tcPr>
                </a:tc>
              </a:tr>
              <a:tr h="548640">
                <a:tc>
                  <a:txBody>
                    <a:bodyPr/>
                    <a:lstStyle/>
                    <a:p>
                      <a:r>
                        <a:rPr sz="1100" b="1">
                          <a:solidFill>
                            <a:srgbClr val="000000"/>
                          </a:solidFill>
                          <a:latin typeface="Calibri"/>
                        </a:rPr>
                        <a:t>3100 BC</a:t>
                      </a:r>
                    </a:p>
                  </a:txBody>
                  <a:tcPr>
                    <a:solidFill>
                      <a:srgbClr val="F2F2F2"/>
                    </a:solidFill>
                  </a:tcPr>
                </a:tc>
                <a:tc>
                  <a:txBody>
                    <a:bodyPr/>
                    <a:lstStyle/>
                    <a:p>
                      <a:r>
                        <a:rPr sz="1100">
                          <a:solidFill>
                            <a:srgbClr val="000000"/>
                          </a:solidFill>
                          <a:latin typeface="Calibri"/>
                        </a:rPr>
                        <a:t>Generations before the Flood on Adam’s line</a:t>
                      </a:r>
                    </a:p>
                  </a:txBody>
                  <a:tcPr>
                    <a:solidFill>
                      <a:srgbClr val="F2F2F2"/>
                    </a:solidFill>
                  </a:tcPr>
                </a:tc>
                <a:tc>
                  <a:txBody>
                    <a:bodyPr/>
                    <a:lstStyle/>
                    <a:p>
                      <a:r>
                        <a:rPr sz="1100">
                          <a:solidFill>
                            <a:srgbClr val="000000"/>
                          </a:solidFill>
                          <a:latin typeface="Calibri"/>
                        </a:rPr>
                        <a:t>Egyptian First Dynasty — Narmer unifies Upper &amp; Lower Egypt.</a:t>
                      </a:r>
                    </a:p>
                  </a:txBody>
                  <a:tcPr>
                    <a:solidFill>
                      <a:srgbClr val="F2F2F2"/>
                    </a:solidFill>
                  </a:tcPr>
                </a:tc>
              </a:tr>
              <a:tr h="548640">
                <a:tc>
                  <a:txBody>
                    <a:bodyPr/>
                    <a:lstStyle/>
                    <a:p>
                      <a:r>
                        <a:rPr sz="1100" b="1">
                          <a:solidFill>
                            <a:srgbClr val="000000"/>
                          </a:solidFill>
                          <a:latin typeface="Calibri"/>
                        </a:rPr>
                        <a:t>3000 BC</a:t>
                      </a:r>
                    </a:p>
                  </a:txBody>
                  <a:tcPr>
                    <a:solidFill>
                      <a:srgbClr val="FFFFFF"/>
                    </a:solidFill>
                  </a:tcPr>
                </a:tc>
                <a:tc>
                  <a:txBody>
                    <a:bodyPr/>
                    <a:lstStyle/>
                    <a:p>
                      <a:r>
                        <a:rPr sz="1100">
                          <a:solidFill>
                            <a:srgbClr val="000000"/>
                          </a:solidFill>
                          <a:latin typeface="Calibri"/>
                        </a:rPr>
                        <a:t>—</a:t>
                      </a:r>
                    </a:p>
                  </a:txBody>
                  <a:tcPr>
                    <a:solidFill>
                      <a:srgbClr val="FFFFFF"/>
                    </a:solidFill>
                  </a:tcPr>
                </a:tc>
                <a:tc>
                  <a:txBody>
                    <a:bodyPr/>
                    <a:lstStyle/>
                    <a:p>
                      <a:r>
                        <a:rPr sz="1100">
                          <a:solidFill>
                            <a:srgbClr val="000000"/>
                          </a:solidFill>
                          <a:latin typeface="Calibri"/>
                        </a:rPr>
                        <a:t>Caral-Supe (Norte Chico), Peru — oldest known civilization in the Americas.</a:t>
                      </a:r>
                    </a:p>
                  </a:txBody>
                  <a:tcPr>
                    <a:solidFill>
                      <a:srgbClr val="FFFFFF"/>
                    </a:solidFill>
                  </a:tcPr>
                </a:tc>
              </a:tr>
              <a:tr h="548640">
                <a:tc>
                  <a:txBody>
                    <a:bodyPr/>
                    <a:lstStyle/>
                    <a:p>
                      <a:r>
                        <a:rPr sz="1100" b="1">
                          <a:solidFill>
                            <a:srgbClr val="000000"/>
                          </a:solidFill>
                          <a:latin typeface="Calibri"/>
                        </a:rPr>
                        <a:t>2700 BC</a:t>
                      </a:r>
                    </a:p>
                  </a:txBody>
                  <a:tcPr>
                    <a:solidFill>
                      <a:srgbClr val="F2F2F2"/>
                    </a:solidFill>
                  </a:tcPr>
                </a:tc>
                <a:tc>
                  <a:txBody>
                    <a:bodyPr/>
                    <a:lstStyle/>
                    <a:p>
                      <a:r>
                        <a:rPr sz="1100">
                          <a:solidFill>
                            <a:srgbClr val="000000"/>
                          </a:solidFill>
                          <a:latin typeface="Calibri"/>
                        </a:rPr>
                        <a:t>—</a:t>
                      </a:r>
                    </a:p>
                  </a:txBody>
                  <a:tcPr>
                    <a:solidFill>
                      <a:srgbClr val="F2F2F2"/>
                    </a:solidFill>
                  </a:tcPr>
                </a:tc>
                <a:tc>
                  <a:txBody>
                    <a:bodyPr/>
                    <a:lstStyle/>
                    <a:p>
                      <a:r>
                        <a:rPr sz="1100">
                          <a:solidFill>
                            <a:srgbClr val="000000"/>
                          </a:solidFill>
                          <a:latin typeface="Calibri"/>
                        </a:rPr>
                        <a:t>Minoan civilization (Crete) — early palace culture (Greece).</a:t>
                      </a:r>
                    </a:p>
                  </a:txBody>
                  <a:tcPr>
                    <a:solidFill>
                      <a:srgbClr val="F2F2F2"/>
                    </a:solidFill>
                  </a:tcPr>
                </a:tc>
              </a:tr>
            </a:tbl>
          </a:graphicData>
        </a:graphic>
      </p:graphicFrame>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2600" b="1">
                <a:solidFill>
                  <a:srgbClr val="000000"/>
                </a:solidFill>
                <a:latin typeface="Calibri"/>
              </a:rPr>
              <a:t>Comparative Timeline (2 of 2)</a:t>
            </a:r>
          </a:p>
        </p:txBody>
      </p:sp>
      <p:sp>
        <p:nvSpPr>
          <p:cNvPr id="3" name="TextBox 2"/>
          <p:cNvSpPr txBox="1"/>
          <p:nvPr/>
        </p:nvSpPr>
        <p:spPr>
          <a:xfrm>
            <a:off x="548640" y="960120"/>
            <a:ext cx="11094720" cy="457200"/>
          </a:xfrm>
          <a:prstGeom prst="rect">
            <a:avLst/>
          </a:prstGeom>
          <a:noFill/>
        </p:spPr>
        <p:txBody>
          <a:bodyPr wrap="square">
            <a:spAutoFit/>
          </a:bodyPr>
          <a:lstStyle/>
          <a:p>
            <a:r>
              <a:rPr sz="1400" i="1">
                <a:solidFill>
                  <a:srgbClr val="C00000"/>
                </a:solidFill>
                <a:latin typeface="Calibri"/>
              </a:rPr>
              <a:t>Adamic dates: Ussher biblical chronology.  Gentile dates: standard archaeological/historical dating.</a:t>
            </a:r>
          </a:p>
        </p:txBody>
      </p:sp>
      <p:graphicFrame>
        <p:nvGraphicFramePr>
          <p:cNvPr id="4" name="Table 3"/>
          <p:cNvGraphicFramePr>
            <a:graphicFrameLocks noGrp="1"/>
          </p:cNvGraphicFramePr>
          <p:nvPr/>
        </p:nvGraphicFramePr>
        <p:xfrm>
          <a:off x="548640" y="1463040"/>
          <a:ext cx="11094720" cy="3108960"/>
        </p:xfrm>
        <a:graphic>
          <a:graphicData uri="http://schemas.openxmlformats.org/drawingml/2006/table">
            <a:tbl>
              <a:tblPr firstRow="1" bandRow="1">
                <a:tableStyleId>{5C22544A-7EE6-4342-B048-85BDC9FD1C3A}</a:tableStyleId>
              </a:tblPr>
              <a:tblGrid>
                <a:gridCol w="1280160"/>
                <a:gridCol w="4663440"/>
                <a:gridCol w="5151120"/>
              </a:tblGrid>
              <a:tr h="365760">
                <a:tc>
                  <a:txBody>
                    <a:bodyPr/>
                    <a:lstStyle/>
                    <a:p>
                      <a:pPr algn="l"/>
                      <a:r>
                        <a:rPr b="1" sz="1200">
                          <a:solidFill>
                            <a:srgbClr val="FFFFFF"/>
                          </a:solidFill>
                          <a:latin typeface="Calibri"/>
                        </a:rPr>
                        <a:t>Date (approx.)</a:t>
                      </a:r>
                    </a:p>
                  </a:txBody>
                  <a:tcPr>
                    <a:solidFill>
                      <a:srgbClr val="C00000"/>
                    </a:solidFill>
                  </a:tcPr>
                </a:tc>
                <a:tc>
                  <a:txBody>
                    <a:bodyPr/>
                    <a:lstStyle/>
                    <a:p>
                      <a:pPr algn="l"/>
                      <a:r>
                        <a:rPr b="1" sz="1200">
                          <a:solidFill>
                            <a:srgbClr val="FFFFFF"/>
                          </a:solidFill>
                          <a:latin typeface="Calibri"/>
                        </a:rPr>
                        <a:t>Adamic Line (Gen. 2–11)</a:t>
                      </a:r>
                    </a:p>
                  </a:txBody>
                  <a:tcPr>
                    <a:solidFill>
                      <a:srgbClr val="C00000"/>
                    </a:solidFill>
                  </a:tcPr>
                </a:tc>
                <a:tc>
                  <a:txBody>
                    <a:bodyPr/>
                    <a:lstStyle/>
                    <a:p>
                      <a:pPr algn="l"/>
                      <a:r>
                        <a:rPr b="1" sz="1200">
                          <a:solidFill>
                            <a:srgbClr val="FFFFFF"/>
                          </a:solidFill>
                          <a:latin typeface="Calibri"/>
                        </a:rPr>
                        <a:t>Gentile Nations (Gen. 1 mankind → historical record)</a:t>
                      </a:r>
                    </a:p>
                  </a:txBody>
                  <a:tcPr>
                    <a:solidFill>
                      <a:srgbClr val="C00000"/>
                    </a:solidFill>
                  </a:tcPr>
                </a:tc>
              </a:tr>
              <a:tr h="548640">
                <a:tc>
                  <a:txBody>
                    <a:bodyPr/>
                    <a:lstStyle/>
                    <a:p>
                      <a:r>
                        <a:rPr sz="1100" b="1">
                          <a:solidFill>
                            <a:srgbClr val="000000"/>
                          </a:solidFill>
                          <a:latin typeface="Calibri"/>
                        </a:rPr>
                        <a:t>2500 BC</a:t>
                      </a:r>
                    </a:p>
                  </a:txBody>
                  <a:tcPr>
                    <a:solidFill>
                      <a:srgbClr val="FFFFFF"/>
                    </a:solidFill>
                  </a:tcPr>
                </a:tc>
                <a:tc>
                  <a:txBody>
                    <a:bodyPr/>
                    <a:lstStyle/>
                    <a:p>
                      <a:r>
                        <a:rPr sz="1100">
                          <a:solidFill>
                            <a:srgbClr val="000000"/>
                          </a:solidFill>
                          <a:latin typeface="Calibri"/>
                        </a:rPr>
                        <a:t>—</a:t>
                      </a:r>
                    </a:p>
                  </a:txBody>
                  <a:tcPr>
                    <a:solidFill>
                      <a:srgbClr val="FFFFFF"/>
                    </a:solidFill>
                  </a:tcPr>
                </a:tc>
                <a:tc>
                  <a:txBody>
                    <a:bodyPr/>
                    <a:lstStyle/>
                    <a:p>
                      <a:r>
                        <a:rPr sz="1100">
                          <a:solidFill>
                            <a:srgbClr val="000000"/>
                          </a:solidFill>
                          <a:latin typeface="Calibri"/>
                        </a:rPr>
                        <a:t>Kerma / Nubian civilization, upper Nile.</a:t>
                      </a:r>
                    </a:p>
                  </a:txBody>
                  <a:tcPr>
                    <a:solidFill>
                      <a:srgbClr val="FFFFFF"/>
                    </a:solidFill>
                  </a:tcPr>
                </a:tc>
              </a:tr>
              <a:tr h="548640">
                <a:tc>
                  <a:txBody>
                    <a:bodyPr/>
                    <a:lstStyle/>
                    <a:p>
                      <a:r>
                        <a:rPr sz="1100" b="1">
                          <a:solidFill>
                            <a:srgbClr val="000000"/>
                          </a:solidFill>
                          <a:latin typeface="Calibri"/>
                        </a:rPr>
                        <a:t>2348 BC</a:t>
                      </a:r>
                    </a:p>
                  </a:txBody>
                  <a:tcPr>
                    <a:solidFill>
                      <a:srgbClr val="F2F2F2"/>
                    </a:solidFill>
                  </a:tcPr>
                </a:tc>
                <a:tc>
                  <a:txBody>
                    <a:bodyPr/>
                    <a:lstStyle/>
                    <a:p>
                      <a:r>
                        <a:rPr sz="1100">
                          <a:solidFill>
                            <a:srgbClr val="000000"/>
                          </a:solidFill>
                          <a:latin typeface="Calibri"/>
                        </a:rPr>
                        <a:t>The Flood (Ussher chronology) — Noah’s line survives</a:t>
                      </a:r>
                    </a:p>
                  </a:txBody>
                  <a:tcPr>
                    <a:solidFill>
                      <a:srgbClr val="F2F2F2"/>
                    </a:solidFill>
                  </a:tcPr>
                </a:tc>
                <a:tc>
                  <a:txBody>
                    <a:bodyPr/>
                    <a:lstStyle/>
                    <a:p>
                      <a:r>
                        <a:rPr sz="1100">
                          <a:solidFill>
                            <a:srgbClr val="000000"/>
                          </a:solidFill>
                          <a:latin typeface="Calibri"/>
                        </a:rPr>
                        <a:t>Egypt already ~7 dynasties deep; Sumer/Akkad flourishing; Indus cities mature.</a:t>
                      </a:r>
                    </a:p>
                  </a:txBody>
                  <a:tcPr>
                    <a:solidFill>
                      <a:srgbClr val="F2F2F2"/>
                    </a:solidFill>
                  </a:tcPr>
                </a:tc>
              </a:tr>
              <a:tr h="548640">
                <a:tc>
                  <a:txBody>
                    <a:bodyPr/>
                    <a:lstStyle/>
                    <a:p>
                      <a:r>
                        <a:rPr sz="1100" b="1">
                          <a:solidFill>
                            <a:srgbClr val="000000"/>
                          </a:solidFill>
                          <a:latin typeface="Calibri"/>
                        </a:rPr>
                        <a:t>2242 BC</a:t>
                      </a:r>
                    </a:p>
                  </a:txBody>
                  <a:tcPr>
                    <a:solidFill>
                      <a:srgbClr val="FFFFFF"/>
                    </a:solidFill>
                  </a:tcPr>
                </a:tc>
                <a:tc>
                  <a:txBody>
                    <a:bodyPr/>
                    <a:lstStyle/>
                    <a:p>
                      <a:r>
                        <a:rPr sz="1100">
                          <a:solidFill>
                            <a:srgbClr val="000000"/>
                          </a:solidFill>
                          <a:latin typeface="Calibri"/>
                        </a:rPr>
                        <a:t>Tower of Babel / dispersion of nations (Gen. 10–11)</a:t>
                      </a:r>
                    </a:p>
                  </a:txBody>
                  <a:tcPr>
                    <a:solidFill>
                      <a:srgbClr val="FFFFFF"/>
                    </a:solidFill>
                  </a:tcPr>
                </a:tc>
                <a:tc>
                  <a:txBody>
                    <a:bodyPr/>
                    <a:lstStyle/>
                    <a:p>
                      <a:r>
                        <a:rPr sz="1100">
                          <a:solidFill>
                            <a:srgbClr val="000000"/>
                          </a:solidFill>
                          <a:latin typeface="Calibri"/>
                        </a:rPr>
                        <a:t>These nations are already centuries into existence as civilizations.</a:t>
                      </a:r>
                    </a:p>
                  </a:txBody>
                  <a:tcPr>
                    <a:solidFill>
                      <a:srgbClr val="FFFFFF"/>
                    </a:solidFill>
                  </a:tcPr>
                </a:tc>
              </a:tr>
              <a:tr h="548640">
                <a:tc>
                  <a:txBody>
                    <a:bodyPr/>
                    <a:lstStyle/>
                    <a:p>
                      <a:r>
                        <a:rPr sz="1100" b="1">
                          <a:solidFill>
                            <a:srgbClr val="000000"/>
                          </a:solidFill>
                          <a:latin typeface="Calibri"/>
                        </a:rPr>
                        <a:t>2070 BC</a:t>
                      </a:r>
                    </a:p>
                  </a:txBody>
                  <a:tcPr>
                    <a:solidFill>
                      <a:srgbClr val="F2F2F2"/>
                    </a:solidFill>
                  </a:tcPr>
                </a:tc>
                <a:tc>
                  <a:txBody>
                    <a:bodyPr/>
                    <a:lstStyle/>
                    <a:p>
                      <a:r>
                        <a:rPr sz="1100">
                          <a:solidFill>
                            <a:srgbClr val="000000"/>
                          </a:solidFill>
                          <a:latin typeface="Calibri"/>
                        </a:rPr>
                        <a:t>Post-Babel patriarchal era approaching</a:t>
                      </a:r>
                    </a:p>
                  </a:txBody>
                  <a:tcPr>
                    <a:solidFill>
                      <a:srgbClr val="F2F2F2"/>
                    </a:solidFill>
                  </a:tcPr>
                </a:tc>
                <a:tc>
                  <a:txBody>
                    <a:bodyPr/>
                    <a:lstStyle/>
                    <a:p>
                      <a:r>
                        <a:rPr sz="1100">
                          <a:solidFill>
                            <a:srgbClr val="000000"/>
                          </a:solidFill>
                          <a:latin typeface="Calibri"/>
                        </a:rPr>
                        <a:t>Xia Dynasty, China — traditionally China’s first dynasty.</a:t>
                      </a:r>
                    </a:p>
                  </a:txBody>
                  <a:tcPr>
                    <a:solidFill>
                      <a:srgbClr val="F2F2F2"/>
                    </a:solidFill>
                  </a:tcPr>
                </a:tc>
              </a:tr>
              <a:tr h="548640">
                <a:tc>
                  <a:txBody>
                    <a:bodyPr/>
                    <a:lstStyle/>
                    <a:p>
                      <a:r>
                        <a:rPr sz="1100" b="1">
                          <a:solidFill>
                            <a:srgbClr val="000000"/>
                          </a:solidFill>
                          <a:latin typeface="Calibri"/>
                        </a:rPr>
                        <a:t>2000 BC</a:t>
                      </a:r>
                    </a:p>
                  </a:txBody>
                  <a:tcPr>
                    <a:solidFill>
                      <a:srgbClr val="FFFFFF"/>
                    </a:solidFill>
                  </a:tcPr>
                </a:tc>
                <a:tc>
                  <a:txBody>
                    <a:bodyPr/>
                    <a:lstStyle/>
                    <a:p>
                      <a:r>
                        <a:rPr sz="1100">
                          <a:solidFill>
                            <a:srgbClr val="000000"/>
                          </a:solidFill>
                          <a:latin typeface="Calibri"/>
                        </a:rPr>
                        <a:t>Age of the Patriarchs (Abraham, Isaac, Jacob)</a:t>
                      </a:r>
                    </a:p>
                  </a:txBody>
                  <a:tcPr>
                    <a:solidFill>
                      <a:srgbClr val="FFFFFF"/>
                    </a:solidFill>
                  </a:tcPr>
                </a:tc>
                <a:tc>
                  <a:txBody>
                    <a:bodyPr/>
                    <a:lstStyle/>
                    <a:p>
                      <a:r>
                        <a:rPr sz="1100">
                          <a:solidFill>
                            <a:srgbClr val="000000"/>
                          </a:solidFill>
                          <a:latin typeface="Calibri"/>
                        </a:rPr>
                        <a:t>Maya civilization begins (Early Preclassic) (southern Mexico to Nicaragua).</a:t>
                      </a:r>
                    </a:p>
                  </a:txBody>
                  <a:tcPr>
                    <a:solidFill>
                      <a:srgbClr val="FFFFFF"/>
                    </a:solidFill>
                  </a:tcPr>
                </a:tc>
              </a:tr>
            </a:tbl>
          </a:graphicData>
        </a:graphic>
      </p:graphicFrame>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3000" b="1">
                <a:solidFill>
                  <a:srgbClr val="000000"/>
                </a:solidFill>
                <a:latin typeface="Calibri"/>
              </a:rPr>
              <a:t>The Key Observation</a:t>
            </a:r>
          </a:p>
        </p:txBody>
      </p:sp>
      <p:sp>
        <p:nvSpPr>
          <p:cNvPr id="3" name="TextBox 2"/>
          <p:cNvSpPr txBox="1"/>
          <p:nvPr/>
        </p:nvSpPr>
        <p:spPr>
          <a:xfrm>
            <a:off x="548640" y="1371600"/>
            <a:ext cx="11094720" cy="1188720"/>
          </a:xfrm>
          <a:prstGeom prst="rect">
            <a:avLst/>
          </a:prstGeom>
          <a:noFill/>
        </p:spPr>
        <p:txBody>
          <a:bodyPr wrap="square">
            <a:spAutoFit/>
          </a:bodyPr>
          <a:lstStyle/>
          <a:p>
            <a:pPr>
              <a:spcAft>
                <a:spcPts val="1000"/>
              </a:spcAft>
            </a:pPr>
            <a:r>
              <a:rPr sz="1600" b="0" i="0">
                <a:solidFill>
                  <a:srgbClr val="000000"/>
                </a:solidFill>
                <a:latin typeface="Calibri"/>
              </a:rPr>
              <a:t>Under the standard Adamic genealogical chronology, Adam is formed around 4004 BC, the Flood occurs around 2348 BC, and the nations of the earth are only divided and named at Babel around 2242 BC (Genesis 10–11).</a:t>
            </a:r>
          </a:p>
        </p:txBody>
      </p:sp>
      <p:sp>
        <p:nvSpPr>
          <p:cNvPr id="4" name="TextBox 3"/>
          <p:cNvSpPr txBox="1"/>
          <p:nvPr/>
        </p:nvSpPr>
        <p:spPr>
          <a:xfrm>
            <a:off x="548640" y="2468880"/>
            <a:ext cx="11094720" cy="1188720"/>
          </a:xfrm>
          <a:prstGeom prst="rect">
            <a:avLst/>
          </a:prstGeom>
          <a:solidFill>
            <a:srgbClr val="F2F2F2"/>
          </a:solidFill>
          <a:ln>
            <a:noFill/>
          </a:ln>
        </p:spPr>
        <p:txBody>
          <a:bodyPr wrap="square" lIns="182880" rIns="182880" tIns="137160" bIns="137160">
            <a:spAutoFit/>
          </a:bodyPr>
          <a:lstStyle/>
          <a:p>
            <a:r>
              <a:rPr b="1" sz="1400">
                <a:solidFill>
                  <a:srgbClr val="C00000"/>
                </a:solidFill>
                <a:latin typeface="Calibri"/>
              </a:rPr>
              <a:t>Observation: </a:t>
            </a:r>
            <a:r>
              <a:rPr sz="1400">
                <a:solidFill>
                  <a:srgbClr val="000000"/>
                </a:solidFill>
                <a:latin typeface="Calibri"/>
              </a:rPr>
              <a:t>Egypt's First Dynasty (c. 3100 BC), Sumer/Uruk's urban civilization (c. 4000+ BC), and the Indus Valley (c. 3300 BC) are already established civilizations before the Flood — and centuries before Babel's dispersion. Some of these dates even approach or predate Adam's own formation.</a:t>
            </a:r>
          </a:p>
        </p:txBody>
      </p:sp>
      <p:sp>
        <p:nvSpPr>
          <p:cNvPr id="5" name="TextBox 4"/>
          <p:cNvSpPr txBox="1"/>
          <p:nvPr/>
        </p:nvSpPr>
        <p:spPr>
          <a:xfrm>
            <a:off x="548640" y="3840480"/>
            <a:ext cx="11094720" cy="1554480"/>
          </a:xfrm>
          <a:prstGeom prst="rect">
            <a:avLst/>
          </a:prstGeom>
          <a:solidFill>
            <a:srgbClr val="F2F2F2"/>
          </a:solidFill>
          <a:ln>
            <a:noFill/>
          </a:ln>
        </p:spPr>
        <p:txBody>
          <a:bodyPr wrap="square" lIns="182880" rIns="182880" tIns="137160" bIns="137160">
            <a:spAutoFit/>
          </a:bodyPr>
          <a:lstStyle/>
          <a:p>
            <a:r>
              <a:rPr b="1" sz="1400">
                <a:solidFill>
                  <a:srgbClr val="C00000"/>
                </a:solidFill>
                <a:latin typeface="Calibri"/>
              </a:rPr>
              <a:t>Resolution: </a:t>
            </a:r>
            <a:r>
              <a:rPr sz="1400">
                <a:solidFill>
                  <a:srgbClr val="000000"/>
                </a:solidFill>
                <a:latin typeface="Calibri"/>
              </a:rPr>
              <a:t>If every Gentile nation descended strictly from Noah's three sons after Babel (Genesis 10), these civilizations should not have deep roots predating that dispersion by more than a thousand years. The Pre-Adamite reading resolves this: Genesis 1's ‘mankind’ (the Gentiles) was created earlier and more broadly, while Adam (Genesis 2) is a distinct, later, chosen representative formed for a specific spiritual purpose in the Garden of Eden.</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3000" b="1">
                <a:solidFill>
                  <a:srgbClr val="000000"/>
                </a:solidFill>
                <a:latin typeface="Calibri"/>
              </a:rPr>
              <a:t>Additional Gentile Civilizations for Further Study</a:t>
            </a:r>
          </a:p>
        </p:txBody>
      </p:sp>
      <p:sp>
        <p:nvSpPr>
          <p:cNvPr id="3" name="TextBox 2"/>
          <p:cNvSpPr txBox="1"/>
          <p:nvPr/>
        </p:nvSpPr>
        <p:spPr>
          <a:xfrm>
            <a:off x="548640" y="1554480"/>
            <a:ext cx="11094720" cy="4846320"/>
          </a:xfrm>
          <a:prstGeom prst="rect">
            <a:avLst/>
          </a:prstGeom>
          <a:noFill/>
        </p:spPr>
        <p:txBody>
          <a:bodyPr wrap="square">
            <a:spAutoFit/>
          </a:bodyPr>
          <a:lstStyle/>
          <a:p>
            <a:pPr>
              <a:spcAft>
                <a:spcPts val="1000"/>
              </a:spcAft>
            </a:pPr>
            <a:r>
              <a:rPr sz="1700" b="0" i="0">
                <a:solidFill>
                  <a:srgbClr val="000000"/>
                </a:solidFill>
                <a:latin typeface="Calibri"/>
              </a:rPr>
              <a:t>•  Elam (southwestern Iran) — city-states from c. 3200 BC</a:t>
            </a:r>
          </a:p>
          <a:p>
            <a:pPr>
              <a:spcAft>
                <a:spcPts val="1000"/>
              </a:spcAft>
            </a:pPr>
            <a:r>
              <a:rPr sz="1700" b="0" i="0">
                <a:solidFill>
                  <a:srgbClr val="000000"/>
                </a:solidFill>
                <a:latin typeface="Calibri"/>
              </a:rPr>
              <a:t>•  Minoan civilization (Crete) — palaces emerging c. 2700 BC</a:t>
            </a:r>
          </a:p>
          <a:p>
            <a:pPr>
              <a:spcAft>
                <a:spcPts val="1000"/>
              </a:spcAft>
            </a:pPr>
            <a:r>
              <a:rPr sz="1700" b="0" i="0">
                <a:solidFill>
                  <a:srgbClr val="000000"/>
                </a:solidFill>
                <a:latin typeface="Calibri"/>
              </a:rPr>
              <a:t>•  Kerma / Nubian civilization (upper Nile) — c. 2500 BC</a:t>
            </a:r>
          </a:p>
          <a:p>
            <a:pPr>
              <a:spcAft>
                <a:spcPts val="1000"/>
              </a:spcAft>
            </a:pPr>
            <a:r>
              <a:rPr sz="1700" b="0" i="0">
                <a:solidFill>
                  <a:srgbClr val="000000"/>
                </a:solidFill>
                <a:latin typeface="Calibri"/>
              </a:rPr>
              <a:t>•  Norte Chico / Caral, Peru — c. 3000 BC, oldest confirmed civilization in the Americas</a:t>
            </a:r>
          </a:p>
          <a:p>
            <a:pPr>
              <a:spcAft>
                <a:spcPts val="1000"/>
              </a:spcAft>
            </a:pPr>
            <a:r>
              <a:rPr sz="1700" b="0" i="0">
                <a:solidFill>
                  <a:srgbClr val="000000"/>
                </a:solidFill>
                <a:latin typeface="Calibri"/>
              </a:rPr>
              <a:t>•  Jomon culture, Japan — pottery-based settlements as early as c. 14,000 BC (pre-dynastic, but among the oldest known cultural continuities)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65760"/>
            <a:ext cx="11094720" cy="822960"/>
          </a:xfrm>
          <a:prstGeom prst="rect">
            <a:avLst/>
          </a:prstGeom>
          <a:noFill/>
        </p:spPr>
        <p:txBody>
          <a:bodyPr wrap="square">
            <a:spAutoFit/>
          </a:bodyPr>
          <a:lstStyle/>
          <a:p>
            <a:r>
              <a:rPr sz="3000" b="1">
                <a:solidFill>
                  <a:srgbClr val="000000"/>
                </a:solidFill>
                <a:latin typeface="Calibri"/>
              </a:rPr>
              <a:t>Sources &amp; Notes</a:t>
            </a:r>
          </a:p>
        </p:txBody>
      </p:sp>
      <p:sp>
        <p:nvSpPr>
          <p:cNvPr id="3" name="TextBox 2"/>
          <p:cNvSpPr txBox="1"/>
          <p:nvPr/>
        </p:nvSpPr>
        <p:spPr>
          <a:xfrm>
            <a:off x="548640" y="1554480"/>
            <a:ext cx="11094720" cy="4846320"/>
          </a:xfrm>
          <a:prstGeom prst="rect">
            <a:avLst/>
          </a:prstGeom>
          <a:noFill/>
        </p:spPr>
        <p:txBody>
          <a:bodyPr wrap="square">
            <a:spAutoFit/>
          </a:bodyPr>
          <a:lstStyle/>
          <a:p>
            <a:pPr>
              <a:spcAft>
                <a:spcPts val="1000"/>
              </a:spcAft>
            </a:pPr>
            <a:r>
              <a:rPr sz="1500" b="0" i="0">
                <a:solidFill>
                  <a:srgbClr val="000000"/>
                </a:solidFill>
                <a:latin typeface="Calibri"/>
              </a:rPr>
              <a:t>•  Adamic chronology: James Ussher, Annals of the World (1650s) — a widely used but not universally accepted biblical chronology; alternate reckonings (e.g., Rabbinic calendar, Masoretic vs. Septuagint genealogies) exist.</a:t>
            </a:r>
          </a:p>
          <a:p>
            <a:pPr>
              <a:spcAft>
                <a:spcPts val="1000"/>
              </a:spcAft>
            </a:pPr>
            <a:r>
              <a:rPr sz="1500" b="0" i="0">
                <a:solidFill>
                  <a:srgbClr val="000000"/>
                </a:solidFill>
                <a:latin typeface="Calibri"/>
              </a:rPr>
              <a:t>•  Gentile nation dates: conventional archaeological/historical dating (Wikipedia, Britannica, university research summaries); these dates are subject to ongoing revision as new evidence emerges.</a:t>
            </a:r>
          </a:p>
          <a:p>
            <a:pPr>
              <a:spcAft>
                <a:spcPts val="1000"/>
              </a:spcAft>
            </a:pPr>
            <a:r>
              <a:rPr sz="1500" b="0" i="0">
                <a:solidFill>
                  <a:srgbClr val="000000"/>
                </a:solidFill>
                <a:latin typeface="Calibri"/>
              </a:rPr>
              <a:t>•  This timeline reflects a Pre-Adamite / Gap interpretation of Genesis 1–2 and is presented as a teaching resource for the How to Study the Bible series.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22</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How to study the Bible</vt:lpstr>
      <vt:lpstr>History of the Bible</vt:lpstr>
      <vt:lpstr>History of the Bible</vt:lpstr>
      <vt:lpstr>History of the King James Bible</vt:lpstr>
      <vt:lpstr>Tools for understanding the Bible Companion Bible Strong's Concordance Smith's Bible Dictionary Green's Interlinear Bible </vt:lpstr>
      <vt:lpstr>Tools for understanding the Bible Companion Bible Strong's Concordance Smith's Bible Dictionary Green's Interlinear Bible </vt:lpstr>
      <vt:lpstr>PowerPoint Presentation</vt:lpstr>
      <vt:lpstr>Tools for understanding the Bible Strong Concordance </vt:lpstr>
      <vt:lpstr>Tools for understanding the Bible  Companion Bible Strong's Concordance Smith's Bible Dictionary Green's Interlinear Bible </vt:lpstr>
      <vt:lpstr>Tools for understanding the Bible  Companion Bible </vt:lpstr>
      <vt:lpstr>PowerPoint Presentation</vt:lpstr>
      <vt:lpstr>PowerPoint Presentation</vt:lpstr>
      <vt:lpstr>PowerPoint Presentation</vt:lpstr>
      <vt:lpstr>Tools for understanding the Bible Green's Interlinear Bible  </vt:lpstr>
      <vt:lpstr>PowerPoint Presentation</vt:lpstr>
      <vt:lpstr>Hebrew Word Study: Two Different Creations</vt:lpstr>
      <vt:lpstr>PowerPoint Presentation</vt:lpstr>
      <vt:lpstr>Biblical Marriage Celebrations and the Miracle of Wine </vt:lpstr>
      <vt:lpstr>PowerPoint Presentation</vt:lpstr>
      <vt:lpstr>PowerPoint Presentation</vt:lpstr>
      <vt:lpstr>PowerPoint Presentation</vt:lpstr>
      <vt:lpstr>The Last Supper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Anderson</dc:creator>
  <cp:revision>933</cp:revision>
  <cp:lastPrinted>2026-03-28T14:06:26Z</cp:lastPrinted>
  <dcterms:created xsi:type="dcterms:W3CDTF">2024-12-13T17:30:17Z</dcterms:created>
  <dcterms:modified xsi:type="dcterms:W3CDTF">2026-10-01T19:23:18Z</dcterms:modified>
</cp:coreProperties>
</file>